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3" r:id="rId2"/>
  </p:sldMasterIdLst>
  <p:notesMasterIdLst>
    <p:notesMasterId r:id="rId23"/>
  </p:notesMasterIdLst>
  <p:handoutMasterIdLst>
    <p:handoutMasterId r:id="rId24"/>
  </p:handoutMasterIdLst>
  <p:sldIdLst>
    <p:sldId id="256" r:id="rId3"/>
    <p:sldId id="284" r:id="rId4"/>
    <p:sldId id="283" r:id="rId5"/>
    <p:sldId id="282" r:id="rId6"/>
    <p:sldId id="278" r:id="rId7"/>
    <p:sldId id="297" r:id="rId8"/>
    <p:sldId id="281" r:id="rId9"/>
    <p:sldId id="285" r:id="rId10"/>
    <p:sldId id="286" r:id="rId11"/>
    <p:sldId id="287" r:id="rId12"/>
    <p:sldId id="288" r:id="rId13"/>
    <p:sldId id="289" r:id="rId14"/>
    <p:sldId id="290" r:id="rId15"/>
    <p:sldId id="291" r:id="rId16"/>
    <p:sldId id="292" r:id="rId17"/>
    <p:sldId id="293" r:id="rId18"/>
    <p:sldId id="277" r:id="rId19"/>
    <p:sldId id="294" r:id="rId20"/>
    <p:sldId id="296" r:id="rId21"/>
    <p:sldId id="280" r:id="rId22"/>
  </p:sldIdLst>
  <p:sldSz cx="12188825" cy="6858000"/>
  <p:notesSz cx="7010400" cy="92964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81" autoAdjust="0"/>
    <p:restoredTop sz="96305" autoAdjust="0"/>
  </p:normalViewPr>
  <p:slideViewPr>
    <p:cSldViewPr>
      <p:cViewPr varScale="1">
        <p:scale>
          <a:sx n="117" d="100"/>
          <a:sy n="117" d="100"/>
        </p:scale>
        <p:origin x="499" y="82"/>
      </p:cViewPr>
      <p:guideLst>
        <p:guide orient="horz" pos="2160"/>
        <p:guide pos="3839"/>
      </p:guideLst>
    </p:cSldViewPr>
  </p:slideViewPr>
  <p:outlineViewPr>
    <p:cViewPr>
      <p:scale>
        <a:sx n="33" d="100"/>
        <a:sy n="33" d="100"/>
      </p:scale>
      <p:origin x="0" y="-678"/>
    </p:cViewPr>
  </p:outlineViewPr>
  <p:notesTextViewPr>
    <p:cViewPr>
      <p:scale>
        <a:sx n="1" d="1"/>
        <a:sy n="1" d="1"/>
      </p:scale>
      <p:origin x="0" y="0"/>
    </p:cViewPr>
  </p:notesTextViewPr>
  <p:notesViewPr>
    <p:cSldViewPr>
      <p:cViewPr varScale="1">
        <p:scale>
          <a:sx n="85" d="100"/>
          <a:sy n="85" d="100"/>
        </p:scale>
        <p:origin x="316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gs" Target="tags/tag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B1659ACC-BB8B-40BD-9C3D-7515A99833BA}" type="datetimeFigureOut">
              <a:rPr lang="en-US"/>
              <a:t>4/15/2025</a:t>
            </a:fld>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E02B09C-4EB4-4858-8C5D-928515EB5FA1}" type="slidenum">
              <a:rPr/>
              <a:t>‹#›</a:t>
            </a:fld>
            <a:endParaRPr/>
          </a:p>
        </p:txBody>
      </p:sp>
    </p:spTree>
    <p:extLst>
      <p:ext uri="{BB962C8B-B14F-4D97-AF65-F5344CB8AC3E}">
        <p14:creationId xmlns:p14="http://schemas.microsoft.com/office/powerpoint/2010/main" val="25814700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CAB3F5D-6129-4745-AD27-E1F8E3F0C4BE}" type="datetimeFigureOut">
              <a:rPr lang="en-US"/>
              <a:t>4/15/2025</a:t>
            </a:fld>
            <a:endParaRPr/>
          </a:p>
        </p:txBody>
      </p:sp>
      <p:sp>
        <p:nvSpPr>
          <p:cNvPr id="4" name="Slide Image Placeholder 3"/>
          <p:cNvSpPr>
            <a:spLocks noGrp="1" noRot="1" noChangeAspect="1"/>
          </p:cNvSpPr>
          <p:nvPr>
            <p:ph type="sldImg" idx="2"/>
          </p:nvPr>
        </p:nvSpPr>
        <p:spPr>
          <a:xfrm>
            <a:off x="407988" y="696913"/>
            <a:ext cx="6194425" cy="3486150"/>
          </a:xfrm>
          <a:prstGeom prst="rect">
            <a:avLst/>
          </a:prstGeom>
          <a:noFill/>
          <a:ln w="12700">
            <a:solidFill>
              <a:prstClr val="black"/>
            </a:solidFill>
          </a:ln>
        </p:spPr>
        <p:txBody>
          <a:bodyPr vert="horz" lIns="93177" tIns="46589" rIns="93177" bIns="46589" rtlCol="0" anchor="ctr"/>
          <a:lstStyle/>
          <a:p>
            <a:endParaRPr/>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C640D2E-0C1A-4418-8763-9BB732EB1D20}" type="slidenum">
              <a:rPr/>
              <a:t>‹#›</a:t>
            </a:fld>
            <a:endParaRPr/>
          </a:p>
        </p:txBody>
      </p:sp>
    </p:spTree>
    <p:extLst>
      <p:ext uri="{BB962C8B-B14F-4D97-AF65-F5344CB8AC3E}">
        <p14:creationId xmlns:p14="http://schemas.microsoft.com/office/powerpoint/2010/main" val="3186368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2</a:t>
            </a:fld>
            <a:endParaRPr lang="en-US"/>
          </a:p>
        </p:txBody>
      </p:sp>
    </p:spTree>
    <p:extLst>
      <p:ext uri="{BB962C8B-B14F-4D97-AF65-F5344CB8AC3E}">
        <p14:creationId xmlns:p14="http://schemas.microsoft.com/office/powerpoint/2010/main" val="2618025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11</a:t>
            </a:fld>
            <a:endParaRPr lang="en-US"/>
          </a:p>
        </p:txBody>
      </p:sp>
    </p:spTree>
    <p:extLst>
      <p:ext uri="{BB962C8B-B14F-4D97-AF65-F5344CB8AC3E}">
        <p14:creationId xmlns:p14="http://schemas.microsoft.com/office/powerpoint/2010/main" val="7709995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12</a:t>
            </a:fld>
            <a:endParaRPr lang="en-US"/>
          </a:p>
        </p:txBody>
      </p:sp>
    </p:spTree>
    <p:extLst>
      <p:ext uri="{BB962C8B-B14F-4D97-AF65-F5344CB8AC3E}">
        <p14:creationId xmlns:p14="http://schemas.microsoft.com/office/powerpoint/2010/main" val="39387978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13</a:t>
            </a:fld>
            <a:endParaRPr lang="en-US"/>
          </a:p>
        </p:txBody>
      </p:sp>
    </p:spTree>
    <p:extLst>
      <p:ext uri="{BB962C8B-B14F-4D97-AF65-F5344CB8AC3E}">
        <p14:creationId xmlns:p14="http://schemas.microsoft.com/office/powerpoint/2010/main" val="40257630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14</a:t>
            </a:fld>
            <a:endParaRPr lang="en-US"/>
          </a:p>
        </p:txBody>
      </p:sp>
    </p:spTree>
    <p:extLst>
      <p:ext uri="{BB962C8B-B14F-4D97-AF65-F5344CB8AC3E}">
        <p14:creationId xmlns:p14="http://schemas.microsoft.com/office/powerpoint/2010/main" val="22104978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15</a:t>
            </a:fld>
            <a:endParaRPr lang="en-US"/>
          </a:p>
        </p:txBody>
      </p:sp>
    </p:spTree>
    <p:extLst>
      <p:ext uri="{BB962C8B-B14F-4D97-AF65-F5344CB8AC3E}">
        <p14:creationId xmlns:p14="http://schemas.microsoft.com/office/powerpoint/2010/main" val="6938236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16</a:t>
            </a:fld>
            <a:endParaRPr lang="en-US"/>
          </a:p>
        </p:txBody>
      </p:sp>
    </p:spTree>
    <p:extLst>
      <p:ext uri="{BB962C8B-B14F-4D97-AF65-F5344CB8AC3E}">
        <p14:creationId xmlns:p14="http://schemas.microsoft.com/office/powerpoint/2010/main" val="5726137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17</a:t>
            </a:fld>
            <a:endParaRPr lang="en-US"/>
          </a:p>
        </p:txBody>
      </p:sp>
    </p:spTree>
    <p:extLst>
      <p:ext uri="{BB962C8B-B14F-4D97-AF65-F5344CB8AC3E}">
        <p14:creationId xmlns:p14="http://schemas.microsoft.com/office/powerpoint/2010/main" val="8680989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18</a:t>
            </a:fld>
            <a:endParaRPr lang="en-US"/>
          </a:p>
        </p:txBody>
      </p:sp>
    </p:spTree>
    <p:extLst>
      <p:ext uri="{BB962C8B-B14F-4D97-AF65-F5344CB8AC3E}">
        <p14:creationId xmlns:p14="http://schemas.microsoft.com/office/powerpoint/2010/main" val="36766831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19</a:t>
            </a:fld>
            <a:endParaRPr lang="en-US"/>
          </a:p>
        </p:txBody>
      </p:sp>
    </p:spTree>
    <p:extLst>
      <p:ext uri="{BB962C8B-B14F-4D97-AF65-F5344CB8AC3E}">
        <p14:creationId xmlns:p14="http://schemas.microsoft.com/office/powerpoint/2010/main" val="32656742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20</a:t>
            </a:fld>
            <a:endParaRPr lang="en-US"/>
          </a:p>
        </p:txBody>
      </p:sp>
    </p:spTree>
    <p:extLst>
      <p:ext uri="{BB962C8B-B14F-4D97-AF65-F5344CB8AC3E}">
        <p14:creationId xmlns:p14="http://schemas.microsoft.com/office/powerpoint/2010/main" val="1283943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3</a:t>
            </a:fld>
            <a:endParaRPr lang="en-US"/>
          </a:p>
        </p:txBody>
      </p:sp>
    </p:spTree>
    <p:extLst>
      <p:ext uri="{BB962C8B-B14F-4D97-AF65-F5344CB8AC3E}">
        <p14:creationId xmlns:p14="http://schemas.microsoft.com/office/powerpoint/2010/main" val="1511695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4</a:t>
            </a:fld>
            <a:endParaRPr lang="en-US"/>
          </a:p>
        </p:txBody>
      </p:sp>
    </p:spTree>
    <p:extLst>
      <p:ext uri="{BB962C8B-B14F-4D97-AF65-F5344CB8AC3E}">
        <p14:creationId xmlns:p14="http://schemas.microsoft.com/office/powerpoint/2010/main" val="4182013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5</a:t>
            </a:fld>
            <a:endParaRPr lang="en-US"/>
          </a:p>
        </p:txBody>
      </p:sp>
    </p:spTree>
    <p:extLst>
      <p:ext uri="{BB962C8B-B14F-4D97-AF65-F5344CB8AC3E}">
        <p14:creationId xmlns:p14="http://schemas.microsoft.com/office/powerpoint/2010/main" val="28786122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6</a:t>
            </a:fld>
            <a:endParaRPr lang="en-US"/>
          </a:p>
        </p:txBody>
      </p:sp>
    </p:spTree>
    <p:extLst>
      <p:ext uri="{BB962C8B-B14F-4D97-AF65-F5344CB8AC3E}">
        <p14:creationId xmlns:p14="http://schemas.microsoft.com/office/powerpoint/2010/main" val="28317342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7</a:t>
            </a:fld>
            <a:endParaRPr lang="en-US"/>
          </a:p>
        </p:txBody>
      </p:sp>
    </p:spTree>
    <p:extLst>
      <p:ext uri="{BB962C8B-B14F-4D97-AF65-F5344CB8AC3E}">
        <p14:creationId xmlns:p14="http://schemas.microsoft.com/office/powerpoint/2010/main" val="556530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8</a:t>
            </a:fld>
            <a:endParaRPr lang="en-US"/>
          </a:p>
        </p:txBody>
      </p:sp>
    </p:spTree>
    <p:extLst>
      <p:ext uri="{BB962C8B-B14F-4D97-AF65-F5344CB8AC3E}">
        <p14:creationId xmlns:p14="http://schemas.microsoft.com/office/powerpoint/2010/main" val="29543261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9</a:t>
            </a:fld>
            <a:endParaRPr lang="en-US"/>
          </a:p>
        </p:txBody>
      </p:sp>
    </p:spTree>
    <p:extLst>
      <p:ext uri="{BB962C8B-B14F-4D97-AF65-F5344CB8AC3E}">
        <p14:creationId xmlns:p14="http://schemas.microsoft.com/office/powerpoint/2010/main" val="19866204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10</a:t>
            </a:fld>
            <a:endParaRPr lang="en-US"/>
          </a:p>
        </p:txBody>
      </p:sp>
    </p:spTree>
    <p:extLst>
      <p:ext uri="{BB962C8B-B14F-4D97-AF65-F5344CB8AC3E}">
        <p14:creationId xmlns:p14="http://schemas.microsoft.com/office/powerpoint/2010/main" val="232723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88825"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6675" y="2404534"/>
            <a:ext cx="7764913" cy="1646302"/>
          </a:xfrm>
        </p:spPr>
        <p:txBody>
          <a:bodyPr anchor="b">
            <a:noAutofit/>
          </a:bodyPr>
          <a:lstStyle>
            <a:lvl1pPr algn="r">
              <a:defRPr sz="5398">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6675" y="4050834"/>
            <a:ext cx="7764913" cy="1096899"/>
          </a:xfrm>
        </p:spPr>
        <p:txBody>
          <a:bodyPr anchor="t"/>
          <a:lstStyle>
            <a:lvl1pPr marL="0" indent="0" algn="r">
              <a:buNone/>
              <a:defRPr>
                <a:solidFill>
                  <a:schemeClr val="tx1">
                    <a:lumMod val="50000"/>
                    <a:lumOff val="50000"/>
                  </a:schemeClr>
                </a:solidFill>
              </a:defRPr>
            </a:lvl1pPr>
            <a:lvl2pPr marL="457063" indent="0" algn="ctr">
              <a:buNone/>
              <a:defRPr>
                <a:solidFill>
                  <a:schemeClr val="tx1">
                    <a:tint val="75000"/>
                  </a:schemeClr>
                </a:solidFill>
              </a:defRPr>
            </a:lvl2pPr>
            <a:lvl3pPr marL="914126" indent="0" algn="ctr">
              <a:buNone/>
              <a:defRPr>
                <a:solidFill>
                  <a:schemeClr val="tx1">
                    <a:tint val="75000"/>
                  </a:schemeClr>
                </a:solidFill>
              </a:defRPr>
            </a:lvl3pPr>
            <a:lvl4pPr marL="1371189" indent="0" algn="ctr">
              <a:buNone/>
              <a:defRPr>
                <a:solidFill>
                  <a:schemeClr val="tx1">
                    <a:tint val="75000"/>
                  </a:schemeClr>
                </a:solidFill>
              </a:defRPr>
            </a:lvl4pPr>
            <a:lvl5pPr marL="1828251" indent="0" algn="ctr">
              <a:buNone/>
              <a:defRPr>
                <a:solidFill>
                  <a:schemeClr val="tx1">
                    <a:tint val="75000"/>
                  </a:schemeClr>
                </a:solidFill>
              </a:defRPr>
            </a:lvl5pPr>
            <a:lvl6pPr marL="2285314" indent="0" algn="ctr">
              <a:buNone/>
              <a:defRPr>
                <a:solidFill>
                  <a:schemeClr val="tx1">
                    <a:tint val="75000"/>
                  </a:schemeClr>
                </a:solidFill>
              </a:defRPr>
            </a:lvl6pPr>
            <a:lvl7pPr marL="2742377" indent="0" algn="ctr">
              <a:buNone/>
              <a:defRPr>
                <a:solidFill>
                  <a:schemeClr val="tx1">
                    <a:tint val="75000"/>
                  </a:schemeClr>
                </a:solidFill>
              </a:defRPr>
            </a:lvl7pPr>
            <a:lvl8pPr marL="3199440" indent="0" algn="ctr">
              <a:buNone/>
              <a:defRPr>
                <a:solidFill>
                  <a:schemeClr val="tx1">
                    <a:tint val="75000"/>
                  </a:schemeClr>
                </a:solidFill>
              </a:defRPr>
            </a:lvl8pPr>
            <a:lvl9pPr marL="3656503"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54849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159" y="609600"/>
            <a:ext cx="8594429" cy="3403600"/>
          </a:xfrm>
        </p:spPr>
        <p:txBody>
          <a:bodyPr anchor="ctr">
            <a:normAutofit/>
          </a:bodyPr>
          <a:lstStyle>
            <a:lvl1pPr algn="l">
              <a:defRPr sz="4399" b="0" cap="none"/>
            </a:lvl1pPr>
          </a:lstStyle>
          <a:p>
            <a:r>
              <a:rPr lang="en-US"/>
              <a:t>Click to edit Master title style</a:t>
            </a:r>
            <a:endParaRPr lang="en-US" dirty="0"/>
          </a:p>
        </p:txBody>
      </p:sp>
      <p:sp>
        <p:nvSpPr>
          <p:cNvPr id="3" name="Text Placeholder 2"/>
          <p:cNvSpPr>
            <a:spLocks noGrp="1"/>
          </p:cNvSpPr>
          <p:nvPr>
            <p:ph type="body" idx="1"/>
          </p:nvPr>
        </p:nvSpPr>
        <p:spPr>
          <a:xfrm>
            <a:off x="677159" y="4470400"/>
            <a:ext cx="8594429" cy="1570962"/>
          </a:xfrm>
        </p:spPr>
        <p:txBody>
          <a:bodyPr anchor="ctr">
            <a:normAutofit/>
          </a:bodyPr>
          <a:lstStyle>
            <a:lvl1pPr marL="0" indent="0" algn="l">
              <a:buNone/>
              <a:defRPr sz="1799">
                <a:solidFill>
                  <a:schemeClr val="tx1">
                    <a:lumMod val="75000"/>
                    <a:lumOff val="2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01A9C7-C274-4F50-89C9-83BDB06EDB81}" type="datetime1">
              <a:rPr lang="en-US" smtClean="0"/>
              <a:pPr/>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7942-5B1B-4E74-B3CD-25BF9B0ABE25}" type="slidenum">
              <a:rPr lang="en-US" smtClean="0"/>
              <a:pPr/>
              <a:t>‹#›</a:t>
            </a:fld>
            <a:endParaRPr lang="en-US"/>
          </a:p>
        </p:txBody>
      </p:sp>
    </p:spTree>
    <p:extLst>
      <p:ext uri="{BB962C8B-B14F-4D97-AF65-F5344CB8AC3E}">
        <p14:creationId xmlns:p14="http://schemas.microsoft.com/office/powerpoint/2010/main" val="26980178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092" y="609600"/>
            <a:ext cx="8092026" cy="3022600"/>
          </a:xfrm>
        </p:spPr>
        <p:txBody>
          <a:bodyPr anchor="ctr">
            <a:normAutofit/>
          </a:bodyPr>
          <a:lstStyle>
            <a:lvl1pPr algn="l">
              <a:defRPr sz="4399"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5783" y="3632200"/>
            <a:ext cx="7222643" cy="381000"/>
          </a:xfrm>
        </p:spPr>
        <p:txBody>
          <a:bodyPr anchor="ctr">
            <a:noAutofit/>
          </a:bodyPr>
          <a:lstStyle>
            <a:lvl1pPr marL="0" indent="0">
              <a:buFontTx/>
              <a:buNone/>
              <a:defRPr sz="1600">
                <a:solidFill>
                  <a:schemeClr val="tx1">
                    <a:lumMod val="50000"/>
                    <a:lumOff val="50000"/>
                  </a:schemeClr>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en-US"/>
              <a:t>Click to edit Master text styles</a:t>
            </a:r>
          </a:p>
        </p:txBody>
      </p:sp>
      <p:sp>
        <p:nvSpPr>
          <p:cNvPr id="3" name="Text Placeholder 2"/>
          <p:cNvSpPr>
            <a:spLocks noGrp="1"/>
          </p:cNvSpPr>
          <p:nvPr>
            <p:ph type="body" idx="1"/>
          </p:nvPr>
        </p:nvSpPr>
        <p:spPr>
          <a:xfrm>
            <a:off x="677159" y="4470400"/>
            <a:ext cx="8594429" cy="1570962"/>
          </a:xfrm>
        </p:spPr>
        <p:txBody>
          <a:bodyPr anchor="ctr">
            <a:normAutofit/>
          </a:bodyPr>
          <a:lstStyle>
            <a:lvl1pPr marL="0" indent="0" algn="l">
              <a:buNone/>
              <a:defRPr sz="1799">
                <a:solidFill>
                  <a:schemeClr val="tx1">
                    <a:lumMod val="75000"/>
                    <a:lumOff val="2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01A9C7-C274-4F50-89C9-83BDB06EDB81}" type="datetime1">
              <a:rPr lang="en-US" smtClean="0"/>
              <a:pPr/>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7942-5B1B-4E74-B3CD-25BF9B0ABE25}" type="slidenum">
              <a:rPr lang="en-US" smtClean="0"/>
              <a:pPr/>
              <a:t>‹#›</a:t>
            </a:fld>
            <a:endParaRPr lang="en-US"/>
          </a:p>
        </p:txBody>
      </p:sp>
      <p:sp>
        <p:nvSpPr>
          <p:cNvPr id="20" name="TextBox 19"/>
          <p:cNvSpPr txBox="1"/>
          <p:nvPr/>
        </p:nvSpPr>
        <p:spPr>
          <a:xfrm>
            <a:off x="541729" y="790378"/>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0695" y="2886556"/>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lumMod val="60000"/>
                    <a:lumOff val="40000"/>
                  </a:schemeClr>
                </a:solidFill>
                <a:latin typeface="Arial"/>
              </a:rPr>
              <a:t>”</a:t>
            </a:r>
            <a:endParaRPr lang="en-US" sz="1799" dirty="0">
              <a:solidFill>
                <a:schemeClr val="accent1">
                  <a:lumMod val="60000"/>
                  <a:lumOff val="40000"/>
                </a:schemeClr>
              </a:solidFill>
              <a:latin typeface="Arial"/>
            </a:endParaRPr>
          </a:p>
        </p:txBody>
      </p:sp>
    </p:spTree>
    <p:extLst>
      <p:ext uri="{BB962C8B-B14F-4D97-AF65-F5344CB8AC3E}">
        <p14:creationId xmlns:p14="http://schemas.microsoft.com/office/powerpoint/2010/main" val="113849558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159" y="1931988"/>
            <a:ext cx="8594429" cy="2595460"/>
          </a:xfrm>
        </p:spPr>
        <p:txBody>
          <a:bodyPr anchor="b">
            <a:normAutofit/>
          </a:bodyPr>
          <a:lstStyle>
            <a:lvl1pPr algn="l">
              <a:defRPr sz="4399" b="0" cap="none"/>
            </a:lvl1pPr>
          </a:lstStyle>
          <a:p>
            <a:r>
              <a:rPr lang="en-US"/>
              <a:t>Click to edit Master title style</a:t>
            </a:r>
            <a:endParaRPr lang="en-US" dirty="0"/>
          </a:p>
        </p:txBody>
      </p:sp>
      <p:sp>
        <p:nvSpPr>
          <p:cNvPr id="3" name="Text Placeholder 2"/>
          <p:cNvSpPr>
            <a:spLocks noGrp="1"/>
          </p:cNvSpPr>
          <p:nvPr>
            <p:ph type="body" idx="1"/>
          </p:nvPr>
        </p:nvSpPr>
        <p:spPr>
          <a:xfrm>
            <a:off x="677159" y="4527448"/>
            <a:ext cx="8594429" cy="1513914"/>
          </a:xfrm>
        </p:spPr>
        <p:txBody>
          <a:bodyPr anchor="t">
            <a:normAutofit/>
          </a:bodyPr>
          <a:lstStyle>
            <a:lvl1pPr marL="0" indent="0" algn="l">
              <a:buNone/>
              <a:defRPr sz="1799">
                <a:solidFill>
                  <a:schemeClr val="tx1">
                    <a:lumMod val="75000"/>
                    <a:lumOff val="2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01A9C7-C274-4F50-89C9-83BDB06EDB81}" type="datetime1">
              <a:rPr lang="en-US" smtClean="0"/>
              <a:pPr/>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7942-5B1B-4E74-B3CD-25BF9B0ABE25}" type="slidenum">
              <a:rPr lang="en-US" smtClean="0"/>
              <a:pPr/>
              <a:t>‹#›</a:t>
            </a:fld>
            <a:endParaRPr lang="en-US"/>
          </a:p>
        </p:txBody>
      </p:sp>
    </p:spTree>
    <p:extLst>
      <p:ext uri="{BB962C8B-B14F-4D97-AF65-F5344CB8AC3E}">
        <p14:creationId xmlns:p14="http://schemas.microsoft.com/office/powerpoint/2010/main" val="207904333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092" y="609600"/>
            <a:ext cx="8092026" cy="3022600"/>
          </a:xfrm>
        </p:spPr>
        <p:txBody>
          <a:bodyPr anchor="ctr">
            <a:normAutofit/>
          </a:bodyPr>
          <a:lstStyle>
            <a:lvl1pPr algn="l">
              <a:defRPr sz="4399"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156" y="4013200"/>
            <a:ext cx="8594430" cy="514248"/>
          </a:xfrm>
        </p:spPr>
        <p:txBody>
          <a:bodyPr anchor="b">
            <a:noAutofit/>
          </a:bodyPr>
          <a:lstStyle>
            <a:lvl1pPr marL="0" indent="0">
              <a:buFontTx/>
              <a:buNone/>
              <a:defRPr sz="2399">
                <a:solidFill>
                  <a:schemeClr val="tx1">
                    <a:lumMod val="75000"/>
                    <a:lumOff val="25000"/>
                  </a:schemeClr>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en-US"/>
              <a:t>Click to edit Master text styles</a:t>
            </a:r>
          </a:p>
        </p:txBody>
      </p:sp>
      <p:sp>
        <p:nvSpPr>
          <p:cNvPr id="3" name="Text Placeholder 2"/>
          <p:cNvSpPr>
            <a:spLocks noGrp="1"/>
          </p:cNvSpPr>
          <p:nvPr>
            <p:ph type="body" idx="1"/>
          </p:nvPr>
        </p:nvSpPr>
        <p:spPr>
          <a:xfrm>
            <a:off x="677159" y="4527448"/>
            <a:ext cx="8594429" cy="1513914"/>
          </a:xfrm>
        </p:spPr>
        <p:txBody>
          <a:bodyPr anchor="t">
            <a:normAutofit/>
          </a:bodyPr>
          <a:lstStyle>
            <a:lvl1pPr marL="0" indent="0" algn="l">
              <a:buNone/>
              <a:defRPr sz="1799">
                <a:solidFill>
                  <a:schemeClr val="tx1">
                    <a:lumMod val="50000"/>
                    <a:lumOff val="50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01A9C7-C274-4F50-89C9-83BDB06EDB81}" type="datetime1">
              <a:rPr lang="en-US" smtClean="0"/>
              <a:pPr/>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7942-5B1B-4E74-B3CD-25BF9B0ABE25}" type="slidenum">
              <a:rPr lang="en-US" smtClean="0"/>
              <a:pPr/>
              <a:t>‹#›</a:t>
            </a:fld>
            <a:endParaRPr lang="en-US"/>
          </a:p>
        </p:txBody>
      </p:sp>
      <p:sp>
        <p:nvSpPr>
          <p:cNvPr id="24" name="TextBox 23"/>
          <p:cNvSpPr txBox="1"/>
          <p:nvPr/>
        </p:nvSpPr>
        <p:spPr>
          <a:xfrm>
            <a:off x="541729" y="790378"/>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0695" y="2886556"/>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17205648"/>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621" y="609600"/>
            <a:ext cx="8585966" cy="3022600"/>
          </a:xfrm>
        </p:spPr>
        <p:txBody>
          <a:bodyPr anchor="ctr">
            <a:normAutofit/>
          </a:bodyPr>
          <a:lstStyle>
            <a:lvl1pPr algn="l">
              <a:defRPr sz="4399"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156" y="4013200"/>
            <a:ext cx="8594430" cy="514248"/>
          </a:xfrm>
        </p:spPr>
        <p:txBody>
          <a:bodyPr anchor="b">
            <a:noAutofit/>
          </a:bodyPr>
          <a:lstStyle>
            <a:lvl1pPr marL="0" indent="0">
              <a:buFontTx/>
              <a:buNone/>
              <a:defRPr sz="2399">
                <a:solidFill>
                  <a:schemeClr val="accent1"/>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en-US"/>
              <a:t>Click to edit Master text styles</a:t>
            </a:r>
          </a:p>
        </p:txBody>
      </p:sp>
      <p:sp>
        <p:nvSpPr>
          <p:cNvPr id="3" name="Text Placeholder 2"/>
          <p:cNvSpPr>
            <a:spLocks noGrp="1"/>
          </p:cNvSpPr>
          <p:nvPr>
            <p:ph type="body" idx="1"/>
          </p:nvPr>
        </p:nvSpPr>
        <p:spPr>
          <a:xfrm>
            <a:off x="677159" y="4527448"/>
            <a:ext cx="8594429" cy="1513914"/>
          </a:xfrm>
        </p:spPr>
        <p:txBody>
          <a:bodyPr anchor="t">
            <a:normAutofit/>
          </a:bodyPr>
          <a:lstStyle>
            <a:lvl1pPr marL="0" indent="0" algn="l">
              <a:buNone/>
              <a:defRPr sz="1799">
                <a:solidFill>
                  <a:schemeClr val="tx1">
                    <a:lumMod val="50000"/>
                    <a:lumOff val="50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01A9C7-C274-4F50-89C9-83BDB06EDB81}" type="datetime1">
              <a:rPr lang="en-US" smtClean="0"/>
              <a:pPr/>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7942-5B1B-4E74-B3CD-25BF9B0ABE25}" type="slidenum">
              <a:rPr lang="en-US" smtClean="0"/>
              <a:pPr/>
              <a:t>‹#›</a:t>
            </a:fld>
            <a:endParaRPr lang="en-US"/>
          </a:p>
        </p:txBody>
      </p:sp>
    </p:spTree>
    <p:extLst>
      <p:ext uri="{BB962C8B-B14F-4D97-AF65-F5344CB8AC3E}">
        <p14:creationId xmlns:p14="http://schemas.microsoft.com/office/powerpoint/2010/main" val="3155721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4E5243-F52A-4D37-9694-EB26C6C31910}"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151498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5599" y="609600"/>
            <a:ext cx="130440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159" y="609600"/>
            <a:ext cx="7058311"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77B6E1-634A-48DC-9E8B-D894023267EF}"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2407992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599"/>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ABB9F7-FE8F-4CB7-B90F-B7A115B006F6}" type="datetimeFigureOut">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2E8EBC-E876-4F75-A8E2-294E580032CD}" type="slidenum">
              <a:rPr lang="en-US" smtClean="0"/>
              <a:t>‹#›</a:t>
            </a:fld>
            <a:endParaRPr lang="en-US"/>
          </a:p>
        </p:txBody>
      </p:sp>
    </p:spTree>
    <p:extLst>
      <p:ext uri="{BB962C8B-B14F-4D97-AF65-F5344CB8AC3E}">
        <p14:creationId xmlns:p14="http://schemas.microsoft.com/office/powerpoint/2010/main" val="2900220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159" y="2700868"/>
            <a:ext cx="8594429" cy="1826581"/>
          </a:xfrm>
        </p:spPr>
        <p:txBody>
          <a:bodyPr anchor="b"/>
          <a:lstStyle>
            <a:lvl1pPr algn="l">
              <a:defRPr sz="3999" b="0" cap="none"/>
            </a:lvl1pPr>
          </a:lstStyle>
          <a:p>
            <a:r>
              <a:rPr lang="en-US"/>
              <a:t>Click to edit Master title style</a:t>
            </a:r>
            <a:endParaRPr lang="en-US" dirty="0"/>
          </a:p>
        </p:txBody>
      </p:sp>
      <p:sp>
        <p:nvSpPr>
          <p:cNvPr id="3" name="Text Placeholder 2"/>
          <p:cNvSpPr>
            <a:spLocks noGrp="1"/>
          </p:cNvSpPr>
          <p:nvPr>
            <p:ph type="body" idx="1"/>
          </p:nvPr>
        </p:nvSpPr>
        <p:spPr>
          <a:xfrm>
            <a:off x="677159" y="4527448"/>
            <a:ext cx="8594429" cy="860400"/>
          </a:xfrm>
        </p:spPr>
        <p:txBody>
          <a:bodyPr anchor="t"/>
          <a:lstStyle>
            <a:lvl1pPr marL="0" indent="0" algn="l">
              <a:buNone/>
              <a:defRPr sz="1999">
                <a:solidFill>
                  <a:schemeClr val="tx1">
                    <a:lumMod val="50000"/>
                    <a:lumOff val="50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01A9C7-C274-4F50-89C9-83BDB06EDB81}"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7942-5B1B-4E74-B3CD-25BF9B0ABE25}" type="slidenum">
              <a:rPr lang="en-US" smtClean="0"/>
              <a:t>‹#›</a:t>
            </a:fld>
            <a:endParaRPr lang="en-US"/>
          </a:p>
        </p:txBody>
      </p:sp>
    </p:spTree>
    <p:extLst>
      <p:ext uri="{BB962C8B-B14F-4D97-AF65-F5344CB8AC3E}">
        <p14:creationId xmlns:p14="http://schemas.microsoft.com/office/powerpoint/2010/main" val="4104428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158" y="2160589"/>
            <a:ext cx="418294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8645" y="2160590"/>
            <a:ext cx="418294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2952B5-7A2F-4CC8-B7CE-9234E21C2837}" type="datetime1">
              <a:rPr lang="en-US" smtClean="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812700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570" y="2160983"/>
            <a:ext cx="4184533" cy="576262"/>
          </a:xfrm>
        </p:spPr>
        <p:txBody>
          <a:bodyPr anchor="b">
            <a:noAutofit/>
          </a:bodyPr>
          <a:lstStyle>
            <a:lvl1pPr marL="0" indent="0">
              <a:buNone/>
              <a:defRPr sz="2399" b="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675570" y="2737246"/>
            <a:ext cx="418453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7058" y="2160983"/>
            <a:ext cx="4184528" cy="576262"/>
          </a:xfrm>
        </p:spPr>
        <p:txBody>
          <a:bodyPr anchor="b">
            <a:noAutofit/>
          </a:bodyPr>
          <a:lstStyle>
            <a:lvl1pPr marL="0" indent="0">
              <a:buNone/>
              <a:defRPr sz="2399" b="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7059" y="2737246"/>
            <a:ext cx="418452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DA07A-9201-4B4B-BAF2-015AFA30F520}" type="datetime1">
              <a:rPr lang="en-US" smtClean="0"/>
              <a:t>4/15/2025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747367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158" y="609600"/>
            <a:ext cx="8594429"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01A9C7-C274-4F50-89C9-83BDB06EDB81}" type="datetime1">
              <a:rPr lang="en-US" smtClean="0"/>
              <a:t>4/15/2025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BE7942-5B1B-4E74-B3CD-25BF9B0ABE25}" type="slidenum">
              <a:rPr lang="en-US" smtClean="0"/>
              <a:t>‹#›</a:t>
            </a:fld>
            <a:endParaRPr lang="en-US"/>
          </a:p>
        </p:txBody>
      </p:sp>
    </p:spTree>
    <p:extLst>
      <p:ext uri="{BB962C8B-B14F-4D97-AF65-F5344CB8AC3E}">
        <p14:creationId xmlns:p14="http://schemas.microsoft.com/office/powerpoint/2010/main" val="3591754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B67DBB-F8DB-48F4-997A-49FAD7ECC765}"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BE7942-5B1B-4E74-B3CD-25BF9B0ABE25}" type="slidenum">
              <a:rPr lang="en-US" smtClean="0"/>
              <a:t>‹#›</a:t>
            </a:fld>
            <a:endParaRPr lang="en-US"/>
          </a:p>
        </p:txBody>
      </p:sp>
    </p:spTree>
    <p:extLst>
      <p:ext uri="{BB962C8B-B14F-4D97-AF65-F5344CB8AC3E}">
        <p14:creationId xmlns:p14="http://schemas.microsoft.com/office/powerpoint/2010/main" val="3836868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158" y="1498604"/>
            <a:ext cx="3853524" cy="1278466"/>
          </a:xfrm>
        </p:spPr>
        <p:txBody>
          <a:bodyPr anchor="b">
            <a:normAutofit/>
          </a:bodyPr>
          <a:lstStyle>
            <a:lvl1pPr>
              <a:defRPr sz="1999"/>
            </a:lvl1pPr>
          </a:lstStyle>
          <a:p>
            <a:r>
              <a:rPr lang="en-US"/>
              <a:t>Click to edit Master title style</a:t>
            </a:r>
            <a:endParaRPr lang="en-US" dirty="0"/>
          </a:p>
        </p:txBody>
      </p:sp>
      <p:sp>
        <p:nvSpPr>
          <p:cNvPr id="3" name="Content Placeholder 2"/>
          <p:cNvSpPr>
            <a:spLocks noGrp="1"/>
          </p:cNvSpPr>
          <p:nvPr>
            <p:ph idx="1"/>
          </p:nvPr>
        </p:nvSpPr>
        <p:spPr>
          <a:xfrm>
            <a:off x="4759222" y="514925"/>
            <a:ext cx="4512366"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158" y="2777069"/>
            <a:ext cx="3853524" cy="2584449"/>
          </a:xfrm>
        </p:spPr>
        <p:txBody>
          <a:bodyPr>
            <a:normAutofit/>
          </a:bodyPr>
          <a:lstStyle>
            <a:lvl1pPr marL="0" indent="0">
              <a:buNone/>
              <a:defRPr sz="1400"/>
            </a:lvl1pPr>
            <a:lvl2pPr marL="456926" indent="0">
              <a:buNone/>
              <a:defRPr sz="1400"/>
            </a:lvl2pPr>
            <a:lvl3pPr marL="913852" indent="0">
              <a:buNone/>
              <a:defRPr sz="1200"/>
            </a:lvl3pPr>
            <a:lvl4pPr marL="1370778" indent="0">
              <a:buNone/>
              <a:defRPr sz="1000"/>
            </a:lvl4pPr>
            <a:lvl5pPr marL="1827703" indent="0">
              <a:buNone/>
              <a:defRPr sz="1000"/>
            </a:lvl5pPr>
            <a:lvl6pPr marL="2284628" indent="0">
              <a:buNone/>
              <a:defRPr sz="1000"/>
            </a:lvl6pPr>
            <a:lvl7pPr marL="2741554" indent="0">
              <a:buNone/>
              <a:defRPr sz="1000"/>
            </a:lvl7pPr>
            <a:lvl8pPr marL="3198480" indent="0">
              <a:buNone/>
              <a:defRPr sz="1000"/>
            </a:lvl8pPr>
            <a:lvl9pPr marL="365540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F13884F-698C-4153-AB67-9A0F214F106F}" type="datetimeFigureOut">
              <a:rPr lang="en-US" smtClean="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7FEA86-1680-48AE-B31F-3E3431F3A323}" type="slidenum">
              <a:rPr lang="en-US" smtClean="0"/>
              <a:t>‹#›</a:t>
            </a:fld>
            <a:endParaRPr lang="en-US"/>
          </a:p>
        </p:txBody>
      </p:sp>
    </p:spTree>
    <p:extLst>
      <p:ext uri="{BB962C8B-B14F-4D97-AF65-F5344CB8AC3E}">
        <p14:creationId xmlns:p14="http://schemas.microsoft.com/office/powerpoint/2010/main" val="1676754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158" y="4800600"/>
            <a:ext cx="8594428" cy="566738"/>
          </a:xfrm>
        </p:spPr>
        <p:txBody>
          <a:bodyPr anchor="b">
            <a:normAutofit/>
          </a:bodyPr>
          <a:lstStyle>
            <a:lvl1pPr algn="l">
              <a:defRPr sz="2399"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158" y="609600"/>
            <a:ext cx="8594429" cy="3845718"/>
          </a:xfrm>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158" y="5367338"/>
            <a:ext cx="8594428" cy="674024"/>
          </a:xfrm>
        </p:spPr>
        <p:txBody>
          <a:bodyPr>
            <a:normAutofit/>
          </a:bodyPr>
          <a:lstStyle>
            <a:lvl1pPr marL="0" indent="0">
              <a:buNone/>
              <a:defRPr sz="12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01A9C7-C274-4F50-89C9-83BDB06EDB81}" type="datetime1">
              <a:rPr lang="en-US" smtClean="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E7942-5B1B-4E74-B3CD-25BF9B0ABE25}" type="slidenum">
              <a:rPr lang="en-US" smtClean="0"/>
              <a:t>‹#›</a:t>
            </a:fld>
            <a:endParaRPr lang="en-US"/>
          </a:p>
        </p:txBody>
      </p:sp>
    </p:spTree>
    <p:extLst>
      <p:ext uri="{BB962C8B-B14F-4D97-AF65-F5344CB8AC3E}">
        <p14:creationId xmlns:p14="http://schemas.microsoft.com/office/powerpoint/2010/main" val="3541051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88825"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158" y="609600"/>
            <a:ext cx="8594429"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158" y="2160590"/>
            <a:ext cx="8594429"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3257" y="6041363"/>
            <a:ext cx="91170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101A9C7-C274-4F50-89C9-83BDB06EDB81}" type="datetime1">
              <a:rPr lang="en-US" smtClean="0"/>
              <a:pPr/>
              <a:t>4/15/2025</a:t>
            </a:fld>
            <a:endParaRPr lang="en-US"/>
          </a:p>
        </p:txBody>
      </p:sp>
      <p:sp>
        <p:nvSpPr>
          <p:cNvPr id="5" name="Footer Placeholder 4"/>
          <p:cNvSpPr>
            <a:spLocks noGrp="1"/>
          </p:cNvSpPr>
          <p:nvPr>
            <p:ph type="ftr" sz="quarter" idx="3"/>
          </p:nvPr>
        </p:nvSpPr>
        <p:spPr>
          <a:xfrm>
            <a:off x="677158" y="6041363"/>
            <a:ext cx="629597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88426" y="6041363"/>
            <a:ext cx="683161" cy="365125"/>
          </a:xfrm>
          <a:prstGeom prst="rect">
            <a:avLst/>
          </a:prstGeom>
        </p:spPr>
        <p:txBody>
          <a:bodyPr vert="horz" lIns="91440" tIns="45720" rIns="91440" bIns="45720" rtlCol="0" anchor="ctr"/>
          <a:lstStyle>
            <a:lvl1pPr algn="r">
              <a:defRPr sz="900">
                <a:solidFill>
                  <a:schemeClr val="accent1"/>
                </a:solidFill>
              </a:defRPr>
            </a:lvl1pPr>
          </a:lstStyle>
          <a:p>
            <a:fld id="{6BBE7942-5B1B-4E74-B3CD-25BF9B0ABE25}" type="slidenum">
              <a:rPr lang="en-US" smtClean="0"/>
              <a:pPr/>
              <a:t>‹#›</a:t>
            </a:fld>
            <a:endParaRPr lang="en-US"/>
          </a:p>
        </p:txBody>
      </p:sp>
    </p:spTree>
    <p:extLst>
      <p:ext uri="{BB962C8B-B14F-4D97-AF65-F5344CB8AC3E}">
        <p14:creationId xmlns:p14="http://schemas.microsoft.com/office/powerpoint/2010/main" val="86444600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457063" rtl="0" eaLnBrk="1" latinLnBrk="0" hangingPunct="1">
        <a:spcBef>
          <a:spcPct val="0"/>
        </a:spcBef>
        <a:buNone/>
        <a:defRPr sz="3599"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797" indent="-342797" algn="l" defTabSz="457063" rtl="0" eaLnBrk="1" latinLnBrk="0" hangingPunct="1">
        <a:spcBef>
          <a:spcPts val="1000"/>
        </a:spcBef>
        <a:spcAft>
          <a:spcPts val="0"/>
        </a:spcAft>
        <a:buClr>
          <a:schemeClr val="accent1"/>
        </a:buClr>
        <a:buSzPct val="80000"/>
        <a:buFont typeface="Wingdings 3" charset="2"/>
        <a:buChar char=""/>
        <a:defRPr sz="1799" kern="1200">
          <a:solidFill>
            <a:schemeClr val="tx1">
              <a:lumMod val="75000"/>
              <a:lumOff val="25000"/>
            </a:schemeClr>
          </a:solidFill>
          <a:latin typeface="+mn-lt"/>
          <a:ea typeface="+mn-ea"/>
          <a:cs typeface="+mn-cs"/>
        </a:defRPr>
      </a:lvl1pPr>
      <a:lvl2pPr marL="742727" indent="-285664" algn="l" defTabSz="457063"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2657" indent="-228531" algn="l" defTabSz="457063"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599720"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6783"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3846"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0908"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7971"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5034" indent="-228531" algn="l" defTabSz="45706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063" rtl="0" eaLnBrk="1" latinLnBrk="0" hangingPunct="1">
        <a:defRPr sz="1799" kern="1200">
          <a:solidFill>
            <a:schemeClr val="tx1"/>
          </a:solidFill>
          <a:latin typeface="+mn-lt"/>
          <a:ea typeface="+mn-ea"/>
          <a:cs typeface="+mn-cs"/>
        </a:defRPr>
      </a:lvl1pPr>
      <a:lvl2pPr marL="457063" algn="l" defTabSz="457063" rtl="0" eaLnBrk="1" latinLnBrk="0" hangingPunct="1">
        <a:defRPr sz="1799" kern="1200">
          <a:solidFill>
            <a:schemeClr val="tx1"/>
          </a:solidFill>
          <a:latin typeface="+mn-lt"/>
          <a:ea typeface="+mn-ea"/>
          <a:cs typeface="+mn-cs"/>
        </a:defRPr>
      </a:lvl2pPr>
      <a:lvl3pPr marL="914126" algn="l" defTabSz="457063" rtl="0" eaLnBrk="1" latinLnBrk="0" hangingPunct="1">
        <a:defRPr sz="1799" kern="1200">
          <a:solidFill>
            <a:schemeClr val="tx1"/>
          </a:solidFill>
          <a:latin typeface="+mn-lt"/>
          <a:ea typeface="+mn-ea"/>
          <a:cs typeface="+mn-cs"/>
        </a:defRPr>
      </a:lvl3pPr>
      <a:lvl4pPr marL="1371189" algn="l" defTabSz="457063" rtl="0" eaLnBrk="1" latinLnBrk="0" hangingPunct="1">
        <a:defRPr sz="1799" kern="1200">
          <a:solidFill>
            <a:schemeClr val="tx1"/>
          </a:solidFill>
          <a:latin typeface="+mn-lt"/>
          <a:ea typeface="+mn-ea"/>
          <a:cs typeface="+mn-cs"/>
        </a:defRPr>
      </a:lvl4pPr>
      <a:lvl5pPr marL="1828251" algn="l" defTabSz="457063" rtl="0" eaLnBrk="1" latinLnBrk="0" hangingPunct="1">
        <a:defRPr sz="1799" kern="1200">
          <a:solidFill>
            <a:schemeClr val="tx1"/>
          </a:solidFill>
          <a:latin typeface="+mn-lt"/>
          <a:ea typeface="+mn-ea"/>
          <a:cs typeface="+mn-cs"/>
        </a:defRPr>
      </a:lvl5pPr>
      <a:lvl6pPr marL="2285314" algn="l" defTabSz="457063" rtl="0" eaLnBrk="1" latinLnBrk="0" hangingPunct="1">
        <a:defRPr sz="1799" kern="1200">
          <a:solidFill>
            <a:schemeClr val="tx1"/>
          </a:solidFill>
          <a:latin typeface="+mn-lt"/>
          <a:ea typeface="+mn-ea"/>
          <a:cs typeface="+mn-cs"/>
        </a:defRPr>
      </a:lvl6pPr>
      <a:lvl7pPr marL="2742377" algn="l" defTabSz="457063" rtl="0" eaLnBrk="1" latinLnBrk="0" hangingPunct="1">
        <a:defRPr sz="1799" kern="1200">
          <a:solidFill>
            <a:schemeClr val="tx1"/>
          </a:solidFill>
          <a:latin typeface="+mn-lt"/>
          <a:ea typeface="+mn-ea"/>
          <a:cs typeface="+mn-cs"/>
        </a:defRPr>
      </a:lvl7pPr>
      <a:lvl8pPr marL="3199440" algn="l" defTabSz="457063" rtl="0" eaLnBrk="1" latinLnBrk="0" hangingPunct="1">
        <a:defRPr sz="1799" kern="1200">
          <a:solidFill>
            <a:schemeClr val="tx1"/>
          </a:solidFill>
          <a:latin typeface="+mn-lt"/>
          <a:ea typeface="+mn-ea"/>
          <a:cs typeface="+mn-cs"/>
        </a:defRPr>
      </a:lvl8pPr>
      <a:lvl9pPr marL="3656503" algn="l" defTabSz="457063"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962523" y="990600"/>
            <a:ext cx="8434977" cy="2831636"/>
          </a:xfrm>
        </p:spPr>
        <p:txBody>
          <a:bodyPr/>
          <a:lstStyle/>
          <a:p>
            <a:pPr algn="ctr"/>
            <a:br>
              <a:rPr lang="en-US" dirty="0">
                <a:latin typeface="Constantia" pitchFamily="18" charset="0"/>
              </a:rPr>
            </a:br>
            <a:br>
              <a:rPr lang="en-US" dirty="0">
                <a:latin typeface="Constantia" pitchFamily="18" charset="0"/>
              </a:rPr>
            </a:br>
            <a:r>
              <a:rPr lang="en-US" dirty="0">
                <a:latin typeface="Constantia" pitchFamily="18" charset="0"/>
              </a:rPr>
              <a:t>2016 Legislative Summary</a:t>
            </a:r>
            <a:br>
              <a:rPr lang="en-US" dirty="0">
                <a:latin typeface="Constantia" pitchFamily="18" charset="0"/>
              </a:rPr>
            </a:br>
            <a:br>
              <a:rPr lang="en-US">
                <a:latin typeface="Constantia" pitchFamily="18" charset="0"/>
              </a:rPr>
            </a:br>
            <a:r>
              <a:rPr lang="en-US" sz="3600">
                <a:latin typeface="Constantia" pitchFamily="18" charset="0"/>
              </a:rPr>
              <a:t>Child </a:t>
            </a:r>
            <a:r>
              <a:rPr lang="en-US" sz="3600" dirty="0">
                <a:latin typeface="Constantia" pitchFamily="18" charset="0"/>
              </a:rPr>
              <a:t>Welfare Legislation and </a:t>
            </a:r>
            <a:br>
              <a:rPr lang="en-US" sz="3600" dirty="0">
                <a:latin typeface="Constantia" pitchFamily="18" charset="0"/>
              </a:rPr>
            </a:br>
            <a:r>
              <a:rPr lang="en-US" sz="3600" dirty="0">
                <a:latin typeface="Constantia" pitchFamily="18" charset="0"/>
              </a:rPr>
              <a:t>Budget Overview</a:t>
            </a:r>
          </a:p>
        </p:txBody>
      </p:sp>
      <p:sp>
        <p:nvSpPr>
          <p:cNvPr id="9" name="Subtitle 8"/>
          <p:cNvSpPr>
            <a:spLocks noGrp="1"/>
          </p:cNvSpPr>
          <p:nvPr>
            <p:ph type="subTitle" idx="1"/>
          </p:nvPr>
        </p:nvSpPr>
        <p:spPr>
          <a:xfrm>
            <a:off x="608012" y="4270077"/>
            <a:ext cx="8573161" cy="2133600"/>
          </a:xfrm>
        </p:spPr>
        <p:txBody>
          <a:bodyPr>
            <a:normAutofit/>
          </a:bodyPr>
          <a:lstStyle/>
          <a:p>
            <a:pPr algn="ctr"/>
            <a:r>
              <a:rPr lang="en-US" sz="3600" dirty="0">
                <a:solidFill>
                  <a:schemeClr val="accent1"/>
                </a:solidFill>
                <a:latin typeface="Constantia" pitchFamily="18" charset="0"/>
              </a:rPr>
              <a:t>FY 2016-17</a:t>
            </a:r>
          </a:p>
        </p:txBody>
      </p:sp>
      <p:pic>
        <p:nvPicPr>
          <p:cNvPr id="2" name="Picture 1"/>
          <p:cNvPicPr>
            <a:picLocks noChangeAspect="1"/>
          </p:cNvPicPr>
          <p:nvPr/>
        </p:nvPicPr>
        <p:blipFill>
          <a:blip r:embed="rId2"/>
          <a:stretch>
            <a:fillRect/>
          </a:stretch>
        </p:blipFill>
        <p:spPr>
          <a:xfrm>
            <a:off x="4113211" y="5029200"/>
            <a:ext cx="1066800" cy="1187570"/>
          </a:xfrm>
          <a:prstGeom prst="rect">
            <a:avLst/>
          </a:prstGeom>
        </p:spPr>
      </p:pic>
      <p:sp>
        <p:nvSpPr>
          <p:cNvPr id="3" name="TextBox 2"/>
          <p:cNvSpPr txBox="1"/>
          <p:nvPr/>
        </p:nvSpPr>
        <p:spPr>
          <a:xfrm>
            <a:off x="4220481" y="6403677"/>
            <a:ext cx="990599" cy="276999"/>
          </a:xfrm>
          <a:prstGeom prst="rect">
            <a:avLst/>
          </a:prstGeom>
          <a:noFill/>
        </p:spPr>
        <p:txBody>
          <a:bodyPr wrap="square" rtlCol="0">
            <a:spAutoFit/>
          </a:bodyPr>
          <a:lstStyle/>
          <a:p>
            <a:r>
              <a:rPr lang="en-US" sz="1200" dirty="0">
                <a:solidFill>
                  <a:schemeClr val="accent1">
                    <a:lumMod val="75000"/>
                  </a:schemeClr>
                </a:solidFill>
              </a:rPr>
              <a:t>(6/29/16)</a:t>
            </a:r>
          </a:p>
        </p:txBody>
      </p:sp>
    </p:spTree>
    <p:extLst>
      <p:ext uri="{BB962C8B-B14F-4D97-AF65-F5344CB8AC3E}">
        <p14:creationId xmlns:p14="http://schemas.microsoft.com/office/powerpoint/2010/main" val="792450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fr-FR" dirty="0">
                <a:latin typeface="Constantia" pitchFamily="18" charset="0"/>
              </a:rPr>
              <a:t>Child </a:t>
            </a:r>
            <a:r>
              <a:rPr lang="fr-FR" dirty="0" err="1">
                <a:latin typeface="Constantia" pitchFamily="18" charset="0"/>
              </a:rPr>
              <a:t>Welfare</a:t>
            </a:r>
            <a:br>
              <a:rPr lang="fr-FR" dirty="0">
                <a:latin typeface="Constantia" pitchFamily="18" charset="0"/>
              </a:rPr>
            </a:br>
            <a:endParaRPr lang="en-US" dirty="0">
              <a:latin typeface="Constantia" pitchFamily="18" charset="0"/>
            </a:endParaRPr>
          </a:p>
        </p:txBody>
      </p:sp>
      <p:sp>
        <p:nvSpPr>
          <p:cNvPr id="3" name="Content Placeholder 2"/>
          <p:cNvSpPr>
            <a:spLocks noGrp="1"/>
          </p:cNvSpPr>
          <p:nvPr>
            <p:ph idx="1"/>
          </p:nvPr>
        </p:nvSpPr>
        <p:spPr>
          <a:xfrm>
            <a:off x="677157" y="1270000"/>
            <a:ext cx="8594429" cy="5410200"/>
          </a:xfrm>
        </p:spPr>
        <p:txBody>
          <a:bodyPr>
            <a:normAutofit/>
          </a:bodyPr>
          <a:lstStyle/>
          <a:p>
            <a:r>
              <a:rPr lang="en-US" sz="2400" b="1" dirty="0"/>
              <a:t>CS/HB 7053 – Child Care and Development Block Grant Program – Representative O’Toole (</a:t>
            </a:r>
            <a:r>
              <a:rPr lang="en-US" sz="1800" b="1" dirty="0"/>
              <a:t>Chapter 2016-238, Laws of Florida)</a:t>
            </a:r>
          </a:p>
          <a:p>
            <a:pPr lvl="1">
              <a:buFont typeface="Wingdings" panose="05000000000000000000" pitchFamily="2" charset="2"/>
              <a:buChar char="Ø"/>
            </a:pPr>
            <a:r>
              <a:rPr lang="en-US" dirty="0"/>
              <a:t>Revises the Early Steps program within the Department of Health (DOH) and revises provisions of the School Readiness program to align to federal requirements in the 2014 reauthorization of the Child Care and Development Block Grant – School Readiness changes:</a:t>
            </a:r>
          </a:p>
          <a:p>
            <a:pPr lvl="2">
              <a:buFont typeface="Wingdings" panose="05000000000000000000" pitchFamily="2" charset="2"/>
              <a:buChar char="ü"/>
            </a:pPr>
            <a:r>
              <a:rPr lang="en-US" dirty="0"/>
              <a:t>Increasing health and safety standards</a:t>
            </a:r>
          </a:p>
          <a:p>
            <a:pPr lvl="2">
              <a:buFont typeface="Wingdings" panose="05000000000000000000" pitchFamily="2" charset="2"/>
              <a:buChar char="ü"/>
            </a:pPr>
            <a:r>
              <a:rPr lang="en-US" dirty="0"/>
              <a:t>Expanding requirements for employment history checks and child care personnel background screenings</a:t>
            </a:r>
          </a:p>
          <a:p>
            <a:pPr lvl="2">
              <a:buFont typeface="Wingdings" panose="05000000000000000000" pitchFamily="2" charset="2"/>
              <a:buChar char="ü"/>
            </a:pPr>
            <a:r>
              <a:rPr lang="en-US" dirty="0"/>
              <a:t>Expanding availability of child care information, including inspection and monitoring reports</a:t>
            </a:r>
          </a:p>
          <a:p>
            <a:pPr lvl="2">
              <a:buFont typeface="Wingdings" panose="05000000000000000000" pitchFamily="2" charset="2"/>
              <a:buChar char="ü"/>
            </a:pPr>
            <a:r>
              <a:rPr lang="en-US" dirty="0"/>
              <a:t>Expanding School Readiness provider standards to include pre-service and in-service training requirements and appropriate group size and staff-to-child ratios</a:t>
            </a:r>
          </a:p>
          <a:p>
            <a:pPr lvl="2">
              <a:spcBef>
                <a:spcPts val="1200"/>
              </a:spcBef>
              <a:buFont typeface="Wingdings" panose="05000000000000000000" pitchFamily="2" charset="2"/>
              <a:buChar char="ü"/>
            </a:pPr>
            <a:r>
              <a:rPr lang="en-US" dirty="0"/>
              <a:t>Aligning child eligibility criteria to the federal requirements</a:t>
            </a:r>
          </a:p>
          <a:p>
            <a:pPr lvl="1">
              <a:spcBef>
                <a:spcPts val="1200"/>
              </a:spcBef>
              <a:buFont typeface="Wingdings" panose="05000000000000000000" pitchFamily="2" charset="2"/>
              <a:buChar char="Ø"/>
            </a:pPr>
            <a:r>
              <a:rPr lang="en-US" dirty="0"/>
              <a:t>Effective date:  July 1, 2016 </a:t>
            </a:r>
          </a:p>
        </p:txBody>
      </p:sp>
      <p:pic>
        <p:nvPicPr>
          <p:cNvPr id="5" name="Picture 4"/>
          <p:cNvPicPr>
            <a:picLocks noChangeAspect="1"/>
          </p:cNvPicPr>
          <p:nvPr/>
        </p:nvPicPr>
        <p:blipFill>
          <a:blip r:embed="rId3"/>
          <a:stretch>
            <a:fillRect/>
          </a:stretch>
        </p:blipFill>
        <p:spPr>
          <a:xfrm>
            <a:off x="531812" y="6324600"/>
            <a:ext cx="2190551" cy="481563"/>
          </a:xfrm>
          <a:prstGeom prst="rect">
            <a:avLst/>
          </a:prstGeom>
        </p:spPr>
      </p:pic>
    </p:spTree>
    <p:extLst>
      <p:ext uri="{BB962C8B-B14F-4D97-AF65-F5344CB8AC3E}">
        <p14:creationId xmlns:p14="http://schemas.microsoft.com/office/powerpoint/2010/main" val="719647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2510" y="381000"/>
            <a:ext cx="8594429" cy="1320800"/>
          </a:xfrm>
        </p:spPr>
        <p:txBody>
          <a:bodyPr/>
          <a:lstStyle/>
          <a:p>
            <a:pPr algn="ctr"/>
            <a:r>
              <a:rPr lang="fr-FR" dirty="0" err="1">
                <a:latin typeface="Constantia" pitchFamily="18" charset="0"/>
              </a:rPr>
              <a:t>Other</a:t>
            </a:r>
            <a:r>
              <a:rPr lang="fr-FR" dirty="0">
                <a:latin typeface="Constantia" pitchFamily="18" charset="0"/>
              </a:rPr>
              <a:t> Bills</a:t>
            </a:r>
            <a:br>
              <a:rPr lang="fr-FR" dirty="0">
                <a:latin typeface="Constantia" pitchFamily="18" charset="0"/>
              </a:rPr>
            </a:br>
            <a:endParaRPr lang="en-US" dirty="0">
              <a:latin typeface="Constantia" pitchFamily="18" charset="0"/>
            </a:endParaRPr>
          </a:p>
        </p:txBody>
      </p:sp>
      <p:sp>
        <p:nvSpPr>
          <p:cNvPr id="3" name="Content Placeholder 2"/>
          <p:cNvSpPr>
            <a:spLocks noGrp="1"/>
          </p:cNvSpPr>
          <p:nvPr>
            <p:ph idx="1"/>
          </p:nvPr>
        </p:nvSpPr>
        <p:spPr>
          <a:xfrm>
            <a:off x="682510" y="1219200"/>
            <a:ext cx="8594429" cy="5054600"/>
          </a:xfrm>
        </p:spPr>
        <p:txBody>
          <a:bodyPr>
            <a:normAutofit/>
          </a:bodyPr>
          <a:lstStyle/>
          <a:p>
            <a:r>
              <a:rPr lang="en-US" sz="2400" b="1" dirty="0"/>
              <a:t>HB 241 – Children and Youth Cabinet – Representative Harrell (</a:t>
            </a:r>
            <a:r>
              <a:rPr lang="en-US" sz="1800" b="1" dirty="0"/>
              <a:t>Chapter 2016-19, Laws of Florida)</a:t>
            </a:r>
          </a:p>
          <a:p>
            <a:pPr lvl="1">
              <a:buFont typeface="Wingdings" panose="05000000000000000000" pitchFamily="2" charset="2"/>
              <a:buChar char="Ø"/>
            </a:pPr>
            <a:r>
              <a:rPr lang="en-US" dirty="0"/>
              <a:t>Revises the membership of the Cabinet to include Superintendent of Schools </a:t>
            </a:r>
          </a:p>
          <a:p>
            <a:pPr lvl="1">
              <a:buFont typeface="Wingdings" panose="05000000000000000000" pitchFamily="2" charset="2"/>
              <a:buChar char="Ø"/>
            </a:pPr>
            <a:r>
              <a:rPr lang="en-US" dirty="0"/>
              <a:t>Effective date:  July 1, 2016</a:t>
            </a:r>
          </a:p>
          <a:p>
            <a:pPr marL="457063" lvl="1" indent="0">
              <a:spcBef>
                <a:spcPts val="0"/>
              </a:spcBef>
              <a:buNone/>
            </a:pPr>
            <a:endParaRPr lang="en-US" dirty="0"/>
          </a:p>
          <a:p>
            <a:pPr lvl="0">
              <a:spcBef>
                <a:spcPts val="0"/>
              </a:spcBef>
              <a:buClr>
                <a:srgbClr val="418AB3"/>
              </a:buClr>
            </a:pPr>
            <a:r>
              <a:rPr lang="en-US" sz="2400" b="1" dirty="0">
                <a:solidFill>
                  <a:srgbClr val="000000">
                    <a:lumMod val="75000"/>
                    <a:lumOff val="25000"/>
                  </a:srgbClr>
                </a:solidFill>
              </a:rPr>
              <a:t>CS/SB 386 – Expunction of Records of Minors – Senator </a:t>
            </a:r>
            <a:r>
              <a:rPr lang="en-US" sz="2400" b="1" dirty="0" err="1">
                <a:solidFill>
                  <a:srgbClr val="000000">
                    <a:lumMod val="75000"/>
                    <a:lumOff val="25000"/>
                  </a:srgbClr>
                </a:solidFill>
              </a:rPr>
              <a:t>Detert</a:t>
            </a:r>
            <a:r>
              <a:rPr lang="en-US" sz="2400" b="1" dirty="0">
                <a:solidFill>
                  <a:srgbClr val="000000">
                    <a:lumMod val="75000"/>
                    <a:lumOff val="25000"/>
                  </a:srgbClr>
                </a:solidFill>
              </a:rPr>
              <a:t> (</a:t>
            </a:r>
            <a:r>
              <a:rPr lang="en-US" sz="1800" b="1" dirty="0">
                <a:solidFill>
                  <a:srgbClr val="000000">
                    <a:lumMod val="75000"/>
                    <a:lumOff val="25000"/>
                  </a:srgbClr>
                </a:solidFill>
              </a:rPr>
              <a:t>Chapter 2016-42, Laws of Florida)</a:t>
            </a:r>
          </a:p>
          <a:p>
            <a:pPr lvl="1">
              <a:buClr>
                <a:srgbClr val="418AB3"/>
              </a:buClr>
              <a:buFont typeface="Wingdings" panose="05000000000000000000" pitchFamily="2" charset="2"/>
              <a:buChar char="Ø"/>
            </a:pPr>
            <a:r>
              <a:rPr lang="en-US" sz="1500" dirty="0">
                <a:solidFill>
                  <a:srgbClr val="000000">
                    <a:lumMod val="75000"/>
                    <a:lumOff val="25000"/>
                  </a:srgbClr>
                </a:solidFill>
              </a:rPr>
              <a:t>Amends s. 943.0515(1)(b), F.S., to require the Florida Department of Law Enforcement to retain the criminal history record for only two years after an individual turns 19 (until age 21), instead of five years (until age 24), for minors who are not classified as serious or habitual juvenile offenders or who have not been committed to a juvenile correctional facility or juvenile prison and the record is automatically expunged</a:t>
            </a:r>
          </a:p>
          <a:p>
            <a:pPr lvl="1">
              <a:buClr>
                <a:srgbClr val="418AB3"/>
              </a:buClr>
              <a:buFont typeface="Wingdings" panose="05000000000000000000" pitchFamily="2" charset="2"/>
              <a:buChar char="Ø"/>
            </a:pPr>
            <a:r>
              <a:rPr lang="en-US" sz="1500" dirty="0">
                <a:solidFill>
                  <a:srgbClr val="000000">
                    <a:lumMod val="75000"/>
                    <a:lumOff val="25000"/>
                  </a:srgbClr>
                </a:solidFill>
              </a:rPr>
              <a:t>Eliminates requirement that an application for prearrest or </a:t>
            </a:r>
            <a:r>
              <a:rPr lang="en-US" sz="1500" dirty="0" err="1">
                <a:solidFill>
                  <a:srgbClr val="000000">
                    <a:lumMod val="75000"/>
                    <a:lumOff val="25000"/>
                  </a:srgbClr>
                </a:solidFill>
              </a:rPr>
              <a:t>postarrest</a:t>
            </a:r>
            <a:r>
              <a:rPr lang="en-US" sz="1500" dirty="0">
                <a:solidFill>
                  <a:srgbClr val="000000">
                    <a:lumMod val="75000"/>
                    <a:lumOff val="25000"/>
                  </a:srgbClr>
                </a:solidFill>
              </a:rPr>
              <a:t> diversion expunction must be submitted within 12 months after the minor completes the diversion program</a:t>
            </a:r>
          </a:p>
          <a:p>
            <a:pPr marL="742950" lvl="2" indent="-285750">
              <a:buClr>
                <a:srgbClr val="418AB3"/>
              </a:buClr>
              <a:buFont typeface="Wingdings" panose="05000000000000000000" pitchFamily="2" charset="2"/>
              <a:buChar char="Ø"/>
            </a:pPr>
            <a:r>
              <a:rPr lang="en-US" sz="1500" dirty="0">
                <a:solidFill>
                  <a:srgbClr val="000000">
                    <a:lumMod val="75000"/>
                    <a:lumOff val="25000"/>
                  </a:srgbClr>
                </a:solidFill>
              </a:rPr>
              <a:t>Effective date:  July 1, 2016</a:t>
            </a:r>
          </a:p>
          <a:p>
            <a:pPr marL="457063" lvl="1" indent="0">
              <a:buNone/>
            </a:pPr>
            <a:endParaRPr lang="en-US" dirty="0"/>
          </a:p>
        </p:txBody>
      </p:sp>
      <p:pic>
        <p:nvPicPr>
          <p:cNvPr id="5" name="Picture 4"/>
          <p:cNvPicPr>
            <a:picLocks noChangeAspect="1"/>
          </p:cNvPicPr>
          <p:nvPr/>
        </p:nvPicPr>
        <p:blipFill>
          <a:blip r:embed="rId3"/>
          <a:stretch>
            <a:fillRect/>
          </a:stretch>
        </p:blipFill>
        <p:spPr>
          <a:xfrm>
            <a:off x="531812" y="6324600"/>
            <a:ext cx="2190551" cy="481563"/>
          </a:xfrm>
          <a:prstGeom prst="rect">
            <a:avLst/>
          </a:prstGeom>
        </p:spPr>
      </p:pic>
    </p:spTree>
    <p:extLst>
      <p:ext uri="{BB962C8B-B14F-4D97-AF65-F5344CB8AC3E}">
        <p14:creationId xmlns:p14="http://schemas.microsoft.com/office/powerpoint/2010/main" val="834516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fr-FR" dirty="0" err="1">
                <a:latin typeface="Constantia" pitchFamily="18" charset="0"/>
              </a:rPr>
              <a:t>Human</a:t>
            </a:r>
            <a:r>
              <a:rPr lang="fr-FR" dirty="0">
                <a:latin typeface="Constantia" pitchFamily="18" charset="0"/>
              </a:rPr>
              <a:t> </a:t>
            </a:r>
            <a:r>
              <a:rPr lang="fr-FR" dirty="0" err="1">
                <a:latin typeface="Constantia" pitchFamily="18" charset="0"/>
              </a:rPr>
              <a:t>Trafficking</a:t>
            </a:r>
            <a:br>
              <a:rPr lang="fr-FR" dirty="0">
                <a:latin typeface="Constantia" pitchFamily="18" charset="0"/>
              </a:rPr>
            </a:br>
            <a:endParaRPr lang="en-US" dirty="0">
              <a:latin typeface="Constantia" pitchFamily="18" charset="0"/>
            </a:endParaRPr>
          </a:p>
        </p:txBody>
      </p:sp>
      <p:sp>
        <p:nvSpPr>
          <p:cNvPr id="3" name="Content Placeholder 2"/>
          <p:cNvSpPr>
            <a:spLocks noGrp="1"/>
          </p:cNvSpPr>
          <p:nvPr>
            <p:ph idx="1"/>
          </p:nvPr>
        </p:nvSpPr>
        <p:spPr>
          <a:xfrm>
            <a:off x="912812" y="1752600"/>
            <a:ext cx="8594429" cy="5105400"/>
          </a:xfrm>
        </p:spPr>
        <p:txBody>
          <a:bodyPr>
            <a:normAutofit/>
          </a:bodyPr>
          <a:lstStyle/>
          <a:p>
            <a:pPr>
              <a:spcBef>
                <a:spcPts val="1800"/>
              </a:spcBef>
            </a:pPr>
            <a:r>
              <a:rPr lang="en-US" sz="2600" b="1" dirty="0"/>
              <a:t>CS/CS/HB 545 – Human Trafficking – Representative </a:t>
            </a:r>
            <a:r>
              <a:rPr lang="en-US" sz="2600" b="1" dirty="0" err="1"/>
              <a:t>Spano</a:t>
            </a:r>
            <a:r>
              <a:rPr lang="en-US" sz="2600" b="1" dirty="0"/>
              <a:t> (</a:t>
            </a:r>
            <a:r>
              <a:rPr lang="en-US" sz="1900" b="1" dirty="0"/>
              <a:t>Chapter 2016-24, Laws of Florida)</a:t>
            </a:r>
          </a:p>
          <a:p>
            <a:pPr marL="740664" lvl="2">
              <a:spcBef>
                <a:spcPts val="1800"/>
              </a:spcBef>
              <a:buFont typeface="Wingdings" panose="05000000000000000000" pitchFamily="2" charset="2"/>
              <a:buChar char="Ø"/>
            </a:pPr>
            <a:r>
              <a:rPr lang="en-US" sz="2400" dirty="0"/>
              <a:t>Removes persons under the age of 18 from being prosecuted for prostitution</a:t>
            </a:r>
          </a:p>
          <a:p>
            <a:pPr marL="797883" lvl="2" indent="-285750">
              <a:spcBef>
                <a:spcPts val="1200"/>
              </a:spcBef>
              <a:buFont typeface="Wingdings" panose="05000000000000000000" pitchFamily="2" charset="2"/>
              <a:buChar char="Ø"/>
            </a:pPr>
            <a:r>
              <a:rPr lang="en-US" sz="2400" dirty="0"/>
              <a:t>Makes correlating changes in Chapter 39, F.S., relating to the definition of the term “sexual abuse of a child” to reflect that sexually exploiting a child in prostitution should be viewed as human trafficking  </a:t>
            </a:r>
          </a:p>
          <a:p>
            <a:pPr marL="797883" lvl="2" indent="-285750">
              <a:spcBef>
                <a:spcPts val="1200"/>
              </a:spcBef>
              <a:buFont typeface="Wingdings" panose="05000000000000000000" pitchFamily="2" charset="2"/>
              <a:buChar char="Ø"/>
            </a:pPr>
            <a:r>
              <a:rPr lang="en-US" sz="2400" dirty="0"/>
              <a:t>Effective Date:  October 1, 2016</a:t>
            </a:r>
          </a:p>
          <a:p>
            <a:pPr marL="512133" lvl="2" indent="0">
              <a:buNone/>
            </a:pPr>
            <a:endParaRPr lang="en-US" sz="2400" dirty="0"/>
          </a:p>
        </p:txBody>
      </p:sp>
      <p:pic>
        <p:nvPicPr>
          <p:cNvPr id="5" name="Picture 4"/>
          <p:cNvPicPr>
            <a:picLocks noChangeAspect="1"/>
          </p:cNvPicPr>
          <p:nvPr/>
        </p:nvPicPr>
        <p:blipFill>
          <a:blip r:embed="rId3"/>
          <a:stretch>
            <a:fillRect/>
          </a:stretch>
        </p:blipFill>
        <p:spPr>
          <a:xfrm>
            <a:off x="531812" y="6324600"/>
            <a:ext cx="2190551" cy="481563"/>
          </a:xfrm>
          <a:prstGeom prst="rect">
            <a:avLst/>
          </a:prstGeom>
        </p:spPr>
      </p:pic>
    </p:spTree>
    <p:extLst>
      <p:ext uri="{BB962C8B-B14F-4D97-AF65-F5344CB8AC3E}">
        <p14:creationId xmlns:p14="http://schemas.microsoft.com/office/powerpoint/2010/main" val="262983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fr-FR" dirty="0" err="1">
                <a:latin typeface="Constantia" pitchFamily="18" charset="0"/>
              </a:rPr>
              <a:t>Human</a:t>
            </a:r>
            <a:r>
              <a:rPr lang="fr-FR" dirty="0">
                <a:latin typeface="Constantia" pitchFamily="18" charset="0"/>
              </a:rPr>
              <a:t> </a:t>
            </a:r>
            <a:r>
              <a:rPr lang="fr-FR" dirty="0" err="1">
                <a:latin typeface="Constantia" pitchFamily="18" charset="0"/>
              </a:rPr>
              <a:t>Trafficking</a:t>
            </a:r>
            <a:br>
              <a:rPr lang="fr-FR" dirty="0">
                <a:latin typeface="Constantia" pitchFamily="18" charset="0"/>
              </a:rPr>
            </a:br>
            <a:endParaRPr lang="en-US" dirty="0">
              <a:latin typeface="Constantia" pitchFamily="18" charset="0"/>
            </a:endParaRPr>
          </a:p>
        </p:txBody>
      </p:sp>
      <p:sp>
        <p:nvSpPr>
          <p:cNvPr id="3" name="Content Placeholder 2"/>
          <p:cNvSpPr>
            <a:spLocks noGrp="1"/>
          </p:cNvSpPr>
          <p:nvPr>
            <p:ph idx="1"/>
          </p:nvPr>
        </p:nvSpPr>
        <p:spPr>
          <a:xfrm>
            <a:off x="677158" y="1676400"/>
            <a:ext cx="8594429" cy="4673600"/>
          </a:xfrm>
        </p:spPr>
        <p:txBody>
          <a:bodyPr>
            <a:normAutofit/>
          </a:bodyPr>
          <a:lstStyle/>
          <a:p>
            <a:pPr>
              <a:spcBef>
                <a:spcPts val="0"/>
              </a:spcBef>
            </a:pPr>
            <a:r>
              <a:rPr lang="en-US" sz="2600" b="1" dirty="0"/>
              <a:t>CS/CS/HB CS/SB 1294 – Victim and Witness Protection – Senator </a:t>
            </a:r>
            <a:r>
              <a:rPr lang="en-US" sz="2600" b="1" dirty="0" err="1"/>
              <a:t>Grimsley</a:t>
            </a:r>
            <a:r>
              <a:rPr lang="en-US" sz="2600" b="1" dirty="0"/>
              <a:t> (</a:t>
            </a:r>
            <a:r>
              <a:rPr lang="en-US" sz="1800" b="1" dirty="0"/>
              <a:t>Chapter 2016-199, Laws of Florida)</a:t>
            </a:r>
          </a:p>
          <a:p>
            <a:pPr marL="795528">
              <a:spcBef>
                <a:spcPts val="1200"/>
              </a:spcBef>
              <a:buFont typeface="Wingdings" panose="05000000000000000000" pitchFamily="2" charset="2"/>
              <a:buChar char="Ø"/>
            </a:pPr>
            <a:r>
              <a:rPr lang="en-US" sz="1800" dirty="0"/>
              <a:t>The bill increases protections for minors and victims of human trafficking including</a:t>
            </a:r>
          </a:p>
          <a:p>
            <a:pPr marL="1255014" indent="-285750">
              <a:spcBef>
                <a:spcPts val="1200"/>
              </a:spcBef>
              <a:buFont typeface="Wingdings" panose="05000000000000000000" pitchFamily="2" charset="2"/>
              <a:buChar char="ü"/>
            </a:pPr>
            <a:r>
              <a:rPr lang="en-US" sz="1600" dirty="0"/>
              <a:t>Increases the eligible age of a child victim or witness who may have his or her testimony videotaped or who may testify by closed circuit television from “under 16 years of age” to under 18 years of age”</a:t>
            </a:r>
          </a:p>
          <a:p>
            <a:pPr marL="1254946" lvl="3" indent="-285750">
              <a:spcBef>
                <a:spcPts val="1200"/>
              </a:spcBef>
              <a:buFont typeface="Wingdings" panose="05000000000000000000" pitchFamily="2" charset="2"/>
              <a:buChar char="ü"/>
            </a:pPr>
            <a:r>
              <a:rPr lang="en-US" sz="1600" dirty="0"/>
              <a:t>Increases the age of “under 16” to “under 18” to extend the protections of court orders intended to protect a victim or witness from severe emotional or mental harm due to the presence of the defendant and in the definition of “sexual offense victim or witness”</a:t>
            </a:r>
          </a:p>
          <a:p>
            <a:pPr marL="740664" lvl="3" indent="-285750">
              <a:spcBef>
                <a:spcPts val="1200"/>
              </a:spcBef>
              <a:buFont typeface="Wingdings" panose="05000000000000000000" pitchFamily="2" charset="2"/>
              <a:buChar char="Ø"/>
            </a:pPr>
            <a:r>
              <a:rPr lang="en-US" sz="1800" dirty="0"/>
              <a:t>Effective Date:  July 1, 2016</a:t>
            </a:r>
          </a:p>
          <a:p>
            <a:pPr marL="512133" lvl="2" indent="0">
              <a:spcBef>
                <a:spcPts val="0"/>
              </a:spcBef>
              <a:buNone/>
            </a:pPr>
            <a:endParaRPr lang="en-US" sz="1500" dirty="0"/>
          </a:p>
        </p:txBody>
      </p:sp>
      <p:pic>
        <p:nvPicPr>
          <p:cNvPr id="5" name="Picture 4"/>
          <p:cNvPicPr>
            <a:picLocks noChangeAspect="1"/>
          </p:cNvPicPr>
          <p:nvPr/>
        </p:nvPicPr>
        <p:blipFill>
          <a:blip r:embed="rId3"/>
          <a:stretch>
            <a:fillRect/>
          </a:stretch>
        </p:blipFill>
        <p:spPr>
          <a:xfrm>
            <a:off x="531812" y="6324600"/>
            <a:ext cx="2190551" cy="481563"/>
          </a:xfrm>
          <a:prstGeom prst="rect">
            <a:avLst/>
          </a:prstGeom>
        </p:spPr>
      </p:pic>
    </p:spTree>
    <p:extLst>
      <p:ext uri="{BB962C8B-B14F-4D97-AF65-F5344CB8AC3E}">
        <p14:creationId xmlns:p14="http://schemas.microsoft.com/office/powerpoint/2010/main" val="2903830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fr-FR" dirty="0" err="1">
                <a:latin typeface="Constantia" pitchFamily="18" charset="0"/>
              </a:rPr>
              <a:t>Human</a:t>
            </a:r>
            <a:r>
              <a:rPr lang="fr-FR" dirty="0">
                <a:latin typeface="Constantia" pitchFamily="18" charset="0"/>
              </a:rPr>
              <a:t> </a:t>
            </a:r>
            <a:r>
              <a:rPr lang="fr-FR" dirty="0" err="1">
                <a:latin typeface="Constantia" pitchFamily="18" charset="0"/>
              </a:rPr>
              <a:t>Trafficking</a:t>
            </a:r>
            <a:endParaRPr lang="en-US" dirty="0">
              <a:latin typeface="Constantia" pitchFamily="18" charset="0"/>
            </a:endParaRPr>
          </a:p>
        </p:txBody>
      </p:sp>
      <p:sp>
        <p:nvSpPr>
          <p:cNvPr id="3" name="Content Placeholder 2"/>
          <p:cNvSpPr>
            <a:spLocks noGrp="1"/>
          </p:cNvSpPr>
          <p:nvPr>
            <p:ph idx="1"/>
          </p:nvPr>
        </p:nvSpPr>
        <p:spPr>
          <a:xfrm>
            <a:off x="677158" y="1447800"/>
            <a:ext cx="8594429" cy="4876800"/>
          </a:xfrm>
        </p:spPr>
        <p:txBody>
          <a:bodyPr>
            <a:normAutofit/>
          </a:bodyPr>
          <a:lstStyle/>
          <a:p>
            <a:pPr marL="512133" lvl="2" indent="0">
              <a:spcBef>
                <a:spcPts val="0"/>
              </a:spcBef>
              <a:buNone/>
            </a:pPr>
            <a:endParaRPr lang="en-US" sz="1500" dirty="0"/>
          </a:p>
          <a:p>
            <a:pPr lvl="0">
              <a:spcBef>
                <a:spcPts val="0"/>
              </a:spcBef>
              <a:buClr>
                <a:srgbClr val="418AB3"/>
              </a:buClr>
            </a:pPr>
            <a:r>
              <a:rPr lang="en-US" sz="2400" b="1" dirty="0">
                <a:solidFill>
                  <a:srgbClr val="000000">
                    <a:lumMod val="75000"/>
                    <a:lumOff val="25000"/>
                  </a:srgbClr>
                </a:solidFill>
              </a:rPr>
              <a:t>CS/HB 1333 – Sexual Offenders – Representative Baxley </a:t>
            </a:r>
            <a:r>
              <a:rPr lang="en-US" sz="1800" b="1" dirty="0">
                <a:solidFill>
                  <a:srgbClr val="000000">
                    <a:lumMod val="75000"/>
                    <a:lumOff val="25000"/>
                  </a:srgbClr>
                </a:solidFill>
              </a:rPr>
              <a:t>(Chapter 2016-104, Laws of Florida)</a:t>
            </a:r>
          </a:p>
          <a:p>
            <a:pPr marL="0" lvl="0" indent="0">
              <a:spcBef>
                <a:spcPts val="0"/>
              </a:spcBef>
              <a:buClr>
                <a:srgbClr val="418AB3"/>
              </a:buClr>
              <a:buNone/>
            </a:pPr>
            <a:endParaRPr lang="en-US" sz="1800" b="1" dirty="0">
              <a:solidFill>
                <a:srgbClr val="000000">
                  <a:lumMod val="75000"/>
                  <a:lumOff val="25000"/>
                </a:srgbClr>
              </a:solidFill>
            </a:endParaRPr>
          </a:p>
          <a:p>
            <a:pPr marL="740664" lvl="0">
              <a:spcBef>
                <a:spcPts val="0"/>
              </a:spcBef>
              <a:buClr>
                <a:srgbClr val="418AB3"/>
              </a:buClr>
              <a:buFont typeface="Wingdings" panose="05000000000000000000" pitchFamily="2" charset="2"/>
              <a:buChar char="Ø"/>
            </a:pPr>
            <a:r>
              <a:rPr lang="en-US" sz="1800" dirty="0"/>
              <a:t>Amends a variety of statutes related to sexual predators and offenders to bring them further in line with the federal Adam Walsh Act</a:t>
            </a:r>
          </a:p>
          <a:p>
            <a:pPr lvl="1">
              <a:buFont typeface="Wingdings" panose="05000000000000000000" pitchFamily="2" charset="2"/>
              <a:buChar char="Ø"/>
            </a:pPr>
            <a:r>
              <a:rPr lang="en-US" sz="1800" dirty="0"/>
              <a:t>Removes language that currently prevents a parent or guardian from being designated as a sexual predator or offender when he or she has been convicted of a specified kidnapping, false imprisonment, or luring or enticing a child offense against his or her minor child </a:t>
            </a:r>
          </a:p>
          <a:p>
            <a:pPr lvl="1">
              <a:buFont typeface="Wingdings" panose="05000000000000000000" pitchFamily="2" charset="2"/>
              <a:buChar char="Ø"/>
            </a:pPr>
            <a:r>
              <a:rPr lang="en-US" sz="1800" dirty="0"/>
              <a:t>The above listed parent or guardian may be designated a sexual predator or offender if he or she commits one of the above mentioned offenses and the offense had a sexual component</a:t>
            </a:r>
          </a:p>
          <a:p>
            <a:pPr lvl="1">
              <a:buFont typeface="Wingdings" panose="05000000000000000000" pitchFamily="2" charset="2"/>
              <a:buChar char="Ø"/>
            </a:pPr>
            <a:r>
              <a:rPr lang="en-US" sz="1800" dirty="0"/>
              <a:t>Effective date:  October 1, 2016</a:t>
            </a:r>
          </a:p>
          <a:p>
            <a:pPr marL="457063" lvl="1" indent="0">
              <a:buNone/>
            </a:pPr>
            <a:endParaRPr lang="en-US" sz="1800" dirty="0"/>
          </a:p>
          <a:p>
            <a:pPr lvl="1">
              <a:buFont typeface="Wingdings" panose="05000000000000000000" pitchFamily="2" charset="2"/>
              <a:buChar char="Ø"/>
            </a:pPr>
            <a:endParaRPr lang="en-US" sz="1800" dirty="0"/>
          </a:p>
        </p:txBody>
      </p:sp>
      <p:pic>
        <p:nvPicPr>
          <p:cNvPr id="5" name="Picture 4"/>
          <p:cNvPicPr>
            <a:picLocks noChangeAspect="1"/>
          </p:cNvPicPr>
          <p:nvPr/>
        </p:nvPicPr>
        <p:blipFill>
          <a:blip r:embed="rId3"/>
          <a:stretch>
            <a:fillRect/>
          </a:stretch>
        </p:blipFill>
        <p:spPr>
          <a:xfrm>
            <a:off x="531812" y="6324600"/>
            <a:ext cx="2190551" cy="481563"/>
          </a:xfrm>
          <a:prstGeom prst="rect">
            <a:avLst/>
          </a:prstGeom>
        </p:spPr>
      </p:pic>
    </p:spTree>
    <p:extLst>
      <p:ext uri="{BB962C8B-B14F-4D97-AF65-F5344CB8AC3E}">
        <p14:creationId xmlns:p14="http://schemas.microsoft.com/office/powerpoint/2010/main" val="12493590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4212" y="381000"/>
            <a:ext cx="8594429" cy="1320800"/>
          </a:xfrm>
        </p:spPr>
        <p:txBody>
          <a:bodyPr/>
          <a:lstStyle/>
          <a:p>
            <a:pPr algn="ctr"/>
            <a:r>
              <a:rPr lang="fr-FR" dirty="0">
                <a:latin typeface="Constantia" pitchFamily="18" charset="0"/>
              </a:rPr>
              <a:t>Appropriations Bills  </a:t>
            </a:r>
            <a:br>
              <a:rPr lang="fr-FR" dirty="0">
                <a:latin typeface="Constantia" pitchFamily="18" charset="0"/>
              </a:rPr>
            </a:br>
            <a:r>
              <a:rPr lang="fr-FR" sz="2800" dirty="0">
                <a:latin typeface="Constantia" pitchFamily="18" charset="0"/>
              </a:rPr>
              <a:t>HB </a:t>
            </a:r>
            <a:r>
              <a:rPr lang="fr-FR" sz="2800" dirty="0">
                <a:latin typeface="Franklin Gothic Book" panose="020B0503020102020204" pitchFamily="34" charset="0"/>
              </a:rPr>
              <a:t>5001</a:t>
            </a:r>
            <a:endParaRPr lang="en-US" sz="2800" dirty="0">
              <a:latin typeface="Franklin Gothic Book" panose="020B0503020102020204" pitchFamily="34" charset="0"/>
            </a:endParaRPr>
          </a:p>
        </p:txBody>
      </p:sp>
      <p:sp>
        <p:nvSpPr>
          <p:cNvPr id="3" name="Content Placeholder 2"/>
          <p:cNvSpPr>
            <a:spLocks noGrp="1"/>
          </p:cNvSpPr>
          <p:nvPr>
            <p:ph idx="1"/>
          </p:nvPr>
        </p:nvSpPr>
        <p:spPr>
          <a:xfrm>
            <a:off x="760412" y="1524000"/>
            <a:ext cx="8594429" cy="4724400"/>
          </a:xfrm>
        </p:spPr>
        <p:txBody>
          <a:bodyPr>
            <a:normAutofit fontScale="92500"/>
          </a:bodyPr>
          <a:lstStyle/>
          <a:p>
            <a:r>
              <a:rPr lang="en-US" sz="2400" dirty="0"/>
              <a:t>$614,755- Nine (9) OPS positions funded to implement new federal child care health and safety requirements that require monitoring of all child care facilities</a:t>
            </a:r>
          </a:p>
          <a:p>
            <a:r>
              <a:rPr lang="en-US" sz="2400" dirty="0"/>
              <a:t>$350,000 - Electronic Personal Health Records </a:t>
            </a:r>
            <a:r>
              <a:rPr lang="en-US" sz="2000" dirty="0"/>
              <a:t>(Hosting and Maintenance)</a:t>
            </a:r>
          </a:p>
          <a:p>
            <a:r>
              <a:rPr lang="en-US" sz="2400" dirty="0"/>
              <a:t>$1,337,335 – Ongoing Maintenance of FSFN</a:t>
            </a:r>
          </a:p>
          <a:p>
            <a:r>
              <a:rPr lang="en-US" sz="2400" dirty="0"/>
              <a:t>$6,698,010 - Child Safety Practice Refinements to FSFN</a:t>
            </a:r>
          </a:p>
          <a:p>
            <a:r>
              <a:rPr lang="en-US" sz="2400" dirty="0"/>
              <a:t>$4,000,000 – Transition to I-Cloud</a:t>
            </a:r>
          </a:p>
          <a:p>
            <a:r>
              <a:rPr lang="en-US" sz="2400" dirty="0"/>
              <a:t>$5,000,000 – Community Based Care (CBC) Shared Risk Pool</a:t>
            </a:r>
          </a:p>
          <a:p>
            <a:r>
              <a:rPr lang="en-US" sz="2400" dirty="0"/>
              <a:t>$1,114,165 – Qualified Evaluator Network</a:t>
            </a:r>
          </a:p>
          <a:p>
            <a:r>
              <a:rPr lang="en-US" sz="2400" dirty="0"/>
              <a:t>$1,500,000 – Analytics and Predictive Analysis</a:t>
            </a:r>
          </a:p>
        </p:txBody>
      </p:sp>
      <p:pic>
        <p:nvPicPr>
          <p:cNvPr id="5" name="Picture 4"/>
          <p:cNvPicPr>
            <a:picLocks noChangeAspect="1"/>
          </p:cNvPicPr>
          <p:nvPr/>
        </p:nvPicPr>
        <p:blipFill>
          <a:blip r:embed="rId3"/>
          <a:stretch>
            <a:fillRect/>
          </a:stretch>
        </p:blipFill>
        <p:spPr>
          <a:xfrm>
            <a:off x="531812" y="6324600"/>
            <a:ext cx="2190551" cy="481563"/>
          </a:xfrm>
          <a:prstGeom prst="rect">
            <a:avLst/>
          </a:prstGeom>
        </p:spPr>
      </p:pic>
    </p:spTree>
    <p:extLst>
      <p:ext uri="{BB962C8B-B14F-4D97-AF65-F5344CB8AC3E}">
        <p14:creationId xmlns:p14="http://schemas.microsoft.com/office/powerpoint/2010/main" val="1955883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8012" y="381000"/>
            <a:ext cx="8594429" cy="1320800"/>
          </a:xfrm>
        </p:spPr>
        <p:txBody>
          <a:bodyPr/>
          <a:lstStyle/>
          <a:p>
            <a:pPr algn="ctr"/>
            <a:r>
              <a:rPr lang="fr-FR" dirty="0">
                <a:latin typeface="Constantia" pitchFamily="18" charset="0"/>
              </a:rPr>
              <a:t>Appropriations Bills</a:t>
            </a:r>
            <a:br>
              <a:rPr lang="fr-FR" dirty="0">
                <a:latin typeface="Constantia" pitchFamily="18" charset="0"/>
              </a:rPr>
            </a:br>
            <a:r>
              <a:rPr lang="fr-FR" sz="2800" dirty="0">
                <a:latin typeface="Constantia" pitchFamily="18" charset="0"/>
              </a:rPr>
              <a:t>HB </a:t>
            </a:r>
            <a:r>
              <a:rPr lang="fr-FR" sz="2800" dirty="0">
                <a:latin typeface="Franklin Gothic Book" panose="020B0503020102020204" pitchFamily="34" charset="0"/>
              </a:rPr>
              <a:t>5001 (</a:t>
            </a:r>
            <a:r>
              <a:rPr lang="fr-FR" sz="2800" dirty="0" err="1">
                <a:latin typeface="Franklin Gothic Book" panose="020B0503020102020204" pitchFamily="34" charset="0"/>
              </a:rPr>
              <a:t>con’t</a:t>
            </a:r>
            <a:r>
              <a:rPr lang="fr-FR" sz="2800" dirty="0">
                <a:latin typeface="Franklin Gothic Book" panose="020B0503020102020204" pitchFamily="34" charset="0"/>
              </a:rPr>
              <a:t>)</a:t>
            </a:r>
            <a:endParaRPr lang="en-US" sz="2800" dirty="0">
              <a:latin typeface="Constantia" pitchFamily="18" charset="0"/>
            </a:endParaRPr>
          </a:p>
        </p:txBody>
      </p:sp>
      <p:sp>
        <p:nvSpPr>
          <p:cNvPr id="3" name="Content Placeholder 2"/>
          <p:cNvSpPr>
            <a:spLocks noGrp="1"/>
          </p:cNvSpPr>
          <p:nvPr>
            <p:ph idx="1"/>
          </p:nvPr>
        </p:nvSpPr>
        <p:spPr>
          <a:xfrm>
            <a:off x="760412" y="1600200"/>
            <a:ext cx="8594429" cy="4724400"/>
          </a:xfrm>
        </p:spPr>
        <p:txBody>
          <a:bodyPr>
            <a:normAutofit fontScale="92500" lnSpcReduction="10000"/>
          </a:bodyPr>
          <a:lstStyle/>
          <a:p>
            <a:r>
              <a:rPr lang="en-US" sz="2400" dirty="0"/>
              <a:t>$500,000- Child Welfare Results Oriented Accountability System</a:t>
            </a:r>
          </a:p>
          <a:p>
            <a:r>
              <a:rPr lang="en-US" sz="2400" dirty="0"/>
              <a:t>$3,032,800 – Human Trafficking Projects</a:t>
            </a:r>
          </a:p>
          <a:p>
            <a:r>
              <a:rPr lang="en-US" sz="2400" dirty="0"/>
              <a:t>$1,200,000 – Sheriffs’ Grants – </a:t>
            </a:r>
            <a:r>
              <a:rPr lang="en-US" sz="1900" dirty="0"/>
              <a:t>Broward, Hillsborough, and Pasco Counties receive an additional $400,000 each in nonrecurring funding</a:t>
            </a:r>
          </a:p>
          <a:p>
            <a:r>
              <a:rPr lang="en-US" sz="2400" dirty="0"/>
              <a:t>$38,410,721 – Florida Coalition Against Domestic Violence</a:t>
            </a:r>
          </a:p>
          <a:p>
            <a:r>
              <a:rPr lang="en-US" sz="2400" dirty="0"/>
              <a:t>$1,984,500 – Expand Healthy Families Program into High Risk Areas – for a total of $28,380,263</a:t>
            </a:r>
          </a:p>
          <a:p>
            <a:r>
              <a:rPr lang="en-US" sz="2400" dirty="0"/>
              <a:t>$3,142,400 – Additional IV-E Training - </a:t>
            </a:r>
            <a:r>
              <a:rPr lang="en-US" sz="1900" dirty="0"/>
              <a:t>for DCF, CBCs, Sheriff’s and Office of Court Improvement</a:t>
            </a:r>
          </a:p>
          <a:p>
            <a:r>
              <a:rPr lang="en-US" sz="2400" dirty="0"/>
              <a:t>$249,500 – Increase Office of State Attorney – </a:t>
            </a:r>
            <a:r>
              <a:rPr lang="en-US" sz="1900" dirty="0"/>
              <a:t>Children’s Legal Services in Circuit 6</a:t>
            </a:r>
          </a:p>
          <a:p>
            <a:r>
              <a:rPr lang="en-US" sz="2400" dirty="0"/>
              <a:t>$2,750,000 – State Employee Adoption Benefits</a:t>
            </a:r>
          </a:p>
        </p:txBody>
      </p:sp>
      <p:pic>
        <p:nvPicPr>
          <p:cNvPr id="5" name="Picture 4"/>
          <p:cNvPicPr>
            <a:picLocks noChangeAspect="1"/>
          </p:cNvPicPr>
          <p:nvPr/>
        </p:nvPicPr>
        <p:blipFill>
          <a:blip r:embed="rId3"/>
          <a:stretch>
            <a:fillRect/>
          </a:stretch>
        </p:blipFill>
        <p:spPr>
          <a:xfrm>
            <a:off x="531812" y="6324600"/>
            <a:ext cx="2190551" cy="481563"/>
          </a:xfrm>
          <a:prstGeom prst="rect">
            <a:avLst/>
          </a:prstGeom>
        </p:spPr>
      </p:pic>
    </p:spTree>
    <p:extLst>
      <p:ext uri="{BB962C8B-B14F-4D97-AF65-F5344CB8AC3E}">
        <p14:creationId xmlns:p14="http://schemas.microsoft.com/office/powerpoint/2010/main" val="1540848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1812" y="533400"/>
            <a:ext cx="8594429" cy="1320800"/>
          </a:xfrm>
        </p:spPr>
        <p:txBody>
          <a:bodyPr/>
          <a:lstStyle/>
          <a:p>
            <a:pPr algn="ctr"/>
            <a:r>
              <a:rPr lang="fr-FR" dirty="0">
                <a:latin typeface="Constantia" pitchFamily="18" charset="0"/>
              </a:rPr>
              <a:t>Appropriations Bills</a:t>
            </a:r>
            <a:br>
              <a:rPr lang="fr-FR" dirty="0">
                <a:latin typeface="Constantia" pitchFamily="18" charset="0"/>
              </a:rPr>
            </a:br>
            <a:r>
              <a:rPr lang="fr-FR" sz="2800" dirty="0">
                <a:latin typeface="Constantia" pitchFamily="18" charset="0"/>
              </a:rPr>
              <a:t>HB </a:t>
            </a:r>
            <a:r>
              <a:rPr lang="fr-FR" sz="2800" dirty="0">
                <a:latin typeface="Franklin Gothic Book" panose="020B0503020102020204" pitchFamily="34" charset="0"/>
              </a:rPr>
              <a:t>5001 (</a:t>
            </a:r>
            <a:r>
              <a:rPr lang="fr-FR" sz="2800" dirty="0" err="1">
                <a:latin typeface="Franklin Gothic Book" panose="020B0503020102020204" pitchFamily="34" charset="0"/>
              </a:rPr>
              <a:t>con’t</a:t>
            </a:r>
            <a:r>
              <a:rPr lang="fr-FR" sz="2800" dirty="0">
                <a:latin typeface="Franklin Gothic Book" panose="020B0503020102020204" pitchFamily="34" charset="0"/>
              </a:rPr>
              <a:t>)</a:t>
            </a:r>
            <a:endParaRPr lang="en-US" sz="2800" dirty="0">
              <a:latin typeface="Constantia" pitchFamily="18" charset="0"/>
            </a:endParaRPr>
          </a:p>
        </p:txBody>
      </p:sp>
      <p:sp>
        <p:nvSpPr>
          <p:cNvPr id="3" name="Content Placeholder 2"/>
          <p:cNvSpPr>
            <a:spLocks noGrp="1"/>
          </p:cNvSpPr>
          <p:nvPr>
            <p:ph idx="1"/>
          </p:nvPr>
        </p:nvSpPr>
        <p:spPr>
          <a:xfrm>
            <a:off x="760412" y="1905000"/>
            <a:ext cx="8571791" cy="4191000"/>
          </a:xfrm>
        </p:spPr>
        <p:txBody>
          <a:bodyPr>
            <a:normAutofit/>
          </a:bodyPr>
          <a:lstStyle/>
          <a:p>
            <a:r>
              <a:rPr lang="en-US" sz="2400" dirty="0"/>
              <a:t>$22.9 Million - Children’s Safety in the Child Welfare System including: </a:t>
            </a:r>
          </a:p>
          <a:p>
            <a:pPr marL="685800">
              <a:buFont typeface="Wingdings" panose="05000000000000000000" pitchFamily="2" charset="2"/>
              <a:buChar char="Ø"/>
            </a:pPr>
            <a:r>
              <a:rPr lang="en-US" dirty="0"/>
              <a:t>$14.8 million for an additional 272 case management workers through CBC lead agencies to reduce caseloads and enhance case managers’ ability to focus on the safety and well-being of Florida’s children </a:t>
            </a:r>
          </a:p>
          <a:p>
            <a:pPr marL="685800">
              <a:buFont typeface="Wingdings" panose="05000000000000000000" pitchFamily="2" charset="2"/>
              <a:buChar char="Ø"/>
            </a:pPr>
            <a:r>
              <a:rPr lang="en-US" dirty="0"/>
              <a:t>$8 million to increase the availability of safety services for families whose children are at-risk of being removed from their homes </a:t>
            </a:r>
          </a:p>
          <a:p>
            <a:r>
              <a:rPr lang="en-US" sz="2400" dirty="0"/>
              <a:t>$2,250,000 – CBC Adoption Incentive Awards</a:t>
            </a:r>
          </a:p>
          <a:p>
            <a:r>
              <a:rPr lang="en-US" sz="2400" dirty="0"/>
              <a:t>$6,733,138 – Maintenance Adoption Subsidies (MAS) growth for a total of $191,079,823</a:t>
            </a:r>
          </a:p>
          <a:p>
            <a:endParaRPr lang="en-US" dirty="0"/>
          </a:p>
        </p:txBody>
      </p:sp>
      <p:pic>
        <p:nvPicPr>
          <p:cNvPr id="5" name="Picture 4"/>
          <p:cNvPicPr>
            <a:picLocks noChangeAspect="1"/>
          </p:cNvPicPr>
          <p:nvPr/>
        </p:nvPicPr>
        <p:blipFill>
          <a:blip r:embed="rId3"/>
          <a:stretch>
            <a:fillRect/>
          </a:stretch>
        </p:blipFill>
        <p:spPr>
          <a:xfrm>
            <a:off x="531812" y="6324600"/>
            <a:ext cx="2190551" cy="481563"/>
          </a:xfrm>
          <a:prstGeom prst="rect">
            <a:avLst/>
          </a:prstGeom>
        </p:spPr>
      </p:pic>
    </p:spTree>
    <p:extLst>
      <p:ext uri="{BB962C8B-B14F-4D97-AF65-F5344CB8AC3E}">
        <p14:creationId xmlns:p14="http://schemas.microsoft.com/office/powerpoint/2010/main" val="2181299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fr-FR" dirty="0">
                <a:latin typeface="Constantia" pitchFamily="18" charset="0"/>
              </a:rPr>
              <a:t>Appropriations Bills</a:t>
            </a:r>
            <a:endParaRPr lang="en-US" dirty="0">
              <a:latin typeface="Constantia" pitchFamily="18" charset="0"/>
            </a:endParaRPr>
          </a:p>
        </p:txBody>
      </p:sp>
      <p:sp>
        <p:nvSpPr>
          <p:cNvPr id="3" name="Content Placeholder 2"/>
          <p:cNvSpPr>
            <a:spLocks noGrp="1"/>
          </p:cNvSpPr>
          <p:nvPr>
            <p:ph idx="1"/>
          </p:nvPr>
        </p:nvSpPr>
        <p:spPr>
          <a:xfrm>
            <a:off x="760412" y="1447800"/>
            <a:ext cx="8594429" cy="4724400"/>
          </a:xfrm>
        </p:spPr>
        <p:txBody>
          <a:bodyPr>
            <a:normAutofit fontScale="92500" lnSpcReduction="20000"/>
          </a:bodyPr>
          <a:lstStyle/>
          <a:p>
            <a:r>
              <a:rPr lang="en-US" sz="2400" dirty="0"/>
              <a:t>BACK OF THE BILL – HB 5001 (</a:t>
            </a:r>
            <a:r>
              <a:rPr lang="en-US" sz="2400" dirty="0" err="1"/>
              <a:t>con’t</a:t>
            </a:r>
            <a:r>
              <a:rPr lang="en-US" sz="2400" dirty="0"/>
              <a:t>)</a:t>
            </a:r>
          </a:p>
          <a:p>
            <a:pPr lvl="1">
              <a:buFont typeface="Wingdings" panose="05000000000000000000" pitchFamily="2" charset="2"/>
              <a:buChar char="Ø"/>
            </a:pPr>
            <a:r>
              <a:rPr lang="en-US" sz="2201" dirty="0"/>
              <a:t>Section 35 – Motor Vehicle Insurance For Children – unexpended balance reverts and is appropriated for FY 2016-17</a:t>
            </a:r>
          </a:p>
          <a:p>
            <a:pPr lvl="1">
              <a:buFont typeface="Wingdings" panose="05000000000000000000" pitchFamily="2" charset="2"/>
              <a:buChar char="Ø"/>
            </a:pPr>
            <a:r>
              <a:rPr lang="en-US" sz="2200" dirty="0"/>
              <a:t>Section 38 – Risk Pool - $4M additional funding for FY 2015-16</a:t>
            </a:r>
          </a:p>
          <a:p>
            <a:pPr lvl="1">
              <a:buFont typeface="Wingdings" panose="05000000000000000000" pitchFamily="2" charset="2"/>
              <a:buChar char="Ø"/>
            </a:pPr>
            <a:r>
              <a:rPr lang="en-US" sz="2200" dirty="0"/>
              <a:t>Section 41 – State Employee Adoption Benefits - unexpended balance reverts and is appropriated for FY 2016-17</a:t>
            </a:r>
          </a:p>
          <a:p>
            <a:pPr lvl="1">
              <a:buFont typeface="Wingdings" panose="05000000000000000000" pitchFamily="2" charset="2"/>
              <a:buChar char="Ø"/>
            </a:pPr>
            <a:r>
              <a:rPr lang="en-US" sz="2201" dirty="0"/>
              <a:t>Section 42 – MAS – Reconciliation – requires DCF to perform reconciliation of funding for MAS and the actual expenditures; any surplus be re-allocated to CBCs with deficit or revert June 30, 2017</a:t>
            </a:r>
            <a:endParaRPr lang="en-US" sz="2400" dirty="0"/>
          </a:p>
          <a:p>
            <a:r>
              <a:rPr lang="en-US" sz="2400" dirty="0"/>
              <a:t>IMPLEMENTING BILL – HB 5003</a:t>
            </a:r>
          </a:p>
          <a:p>
            <a:pPr lvl="1">
              <a:buFont typeface="Wingdings" panose="05000000000000000000" pitchFamily="2" charset="2"/>
              <a:buChar char="Ø"/>
            </a:pPr>
            <a:r>
              <a:rPr lang="en-US" sz="2201" dirty="0"/>
              <a:t>Section 40 - APD – Medicaid Waiver Waiting List Prioritization – Similar to language in HB 1083</a:t>
            </a:r>
          </a:p>
          <a:p>
            <a:pPr lvl="1">
              <a:buFont typeface="Wingdings" panose="05000000000000000000" pitchFamily="2" charset="2"/>
              <a:buChar char="Ø"/>
            </a:pPr>
            <a:r>
              <a:rPr lang="en-US" sz="2201" dirty="0"/>
              <a:t>Section 49 - Title IV-E Training Funds – allocated based on training needs assessment conducted by DCF</a:t>
            </a:r>
          </a:p>
          <a:p>
            <a:pPr lvl="1">
              <a:buFont typeface="Wingdings" panose="05000000000000000000" pitchFamily="2" charset="2"/>
              <a:buChar char="Ø"/>
            </a:pPr>
            <a:endParaRPr lang="en-US" sz="2201" dirty="0"/>
          </a:p>
        </p:txBody>
      </p:sp>
      <p:pic>
        <p:nvPicPr>
          <p:cNvPr id="5" name="Picture 4"/>
          <p:cNvPicPr>
            <a:picLocks noChangeAspect="1"/>
          </p:cNvPicPr>
          <p:nvPr/>
        </p:nvPicPr>
        <p:blipFill>
          <a:blip r:embed="rId3"/>
          <a:stretch>
            <a:fillRect/>
          </a:stretch>
        </p:blipFill>
        <p:spPr>
          <a:xfrm>
            <a:off x="531812" y="6324600"/>
            <a:ext cx="2190551" cy="481563"/>
          </a:xfrm>
          <a:prstGeom prst="rect">
            <a:avLst/>
          </a:prstGeom>
        </p:spPr>
      </p:pic>
    </p:spTree>
    <p:extLst>
      <p:ext uri="{BB962C8B-B14F-4D97-AF65-F5344CB8AC3E}">
        <p14:creationId xmlns:p14="http://schemas.microsoft.com/office/powerpoint/2010/main" val="1568430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fr-FR" dirty="0">
                <a:latin typeface="Constantia" pitchFamily="18" charset="0"/>
              </a:rPr>
              <a:t>Appropriations Bills</a:t>
            </a:r>
            <a:endParaRPr lang="en-US" dirty="0">
              <a:latin typeface="Constantia" pitchFamily="18" charset="0"/>
            </a:endParaRPr>
          </a:p>
        </p:txBody>
      </p:sp>
      <p:sp>
        <p:nvSpPr>
          <p:cNvPr id="3" name="Content Placeholder 2"/>
          <p:cNvSpPr>
            <a:spLocks noGrp="1"/>
          </p:cNvSpPr>
          <p:nvPr>
            <p:ph idx="1"/>
          </p:nvPr>
        </p:nvSpPr>
        <p:spPr>
          <a:xfrm>
            <a:off x="760412" y="1524000"/>
            <a:ext cx="8594429" cy="4724400"/>
          </a:xfrm>
        </p:spPr>
        <p:txBody>
          <a:bodyPr>
            <a:normAutofit fontScale="92500" lnSpcReduction="10000"/>
          </a:bodyPr>
          <a:lstStyle/>
          <a:p>
            <a:r>
              <a:rPr lang="en-US" sz="2400" dirty="0"/>
              <a:t>HEALTH CARE SERVICES – HB 5101 </a:t>
            </a:r>
          </a:p>
          <a:p>
            <a:pPr lvl="1">
              <a:buFont typeface="Wingdings" panose="05000000000000000000" pitchFamily="2" charset="2"/>
              <a:buChar char="Ø"/>
            </a:pPr>
            <a:r>
              <a:rPr lang="en-US" sz="1700" dirty="0"/>
              <a:t>Revises various statutes related to the Medicaid Program and the Florida </a:t>
            </a:r>
            <a:r>
              <a:rPr lang="en-US" sz="1700" dirty="0" err="1"/>
              <a:t>Kidcare</a:t>
            </a:r>
            <a:r>
              <a:rPr lang="en-US" sz="1700" dirty="0"/>
              <a:t> Program  </a:t>
            </a:r>
          </a:p>
          <a:p>
            <a:pPr lvl="1">
              <a:buFont typeface="Wingdings" panose="05000000000000000000" pitchFamily="2" charset="2"/>
              <a:buChar char="Ø"/>
            </a:pPr>
            <a:r>
              <a:rPr lang="en-US" sz="1700" dirty="0"/>
              <a:t>Removes the five (5) year waiting period for “lawfully residing children” to access health care coverage under Medicaid or the Children’s Health Insurance Program (CHIP)  </a:t>
            </a:r>
          </a:p>
          <a:p>
            <a:pPr lvl="1">
              <a:buFont typeface="Wingdings" panose="05000000000000000000" pitchFamily="2" charset="2"/>
              <a:buChar char="Ø"/>
            </a:pPr>
            <a:r>
              <a:rPr lang="en-US" sz="1700" dirty="0"/>
              <a:t>Creates s. 409.811(17), F.S., defining “lawfully residing child” to substitute for the term “qualified alien;” includes children with a pending application for Special Immigrant Juvenile Status </a:t>
            </a:r>
          </a:p>
          <a:p>
            <a:pPr lvl="1">
              <a:buFont typeface="Wingdings" panose="05000000000000000000" pitchFamily="2" charset="2"/>
              <a:buChar char="Ø"/>
            </a:pPr>
            <a:r>
              <a:rPr lang="en-US" sz="1700" dirty="0"/>
              <a:t>Clarifies that </a:t>
            </a:r>
            <a:r>
              <a:rPr lang="en-US" sz="1700" dirty="0" err="1"/>
              <a:t>Kidcare</a:t>
            </a:r>
            <a:r>
              <a:rPr lang="en-US" sz="1700" dirty="0"/>
              <a:t> program eligibility is not being extended to undocumented immigrants  </a:t>
            </a:r>
          </a:p>
          <a:p>
            <a:pPr lvl="1">
              <a:buFont typeface="Wingdings" panose="05000000000000000000" pitchFamily="2" charset="2"/>
              <a:buChar char="Ø"/>
            </a:pPr>
            <a:r>
              <a:rPr lang="en-US" sz="1700" dirty="0"/>
              <a:t>Effective Date:  Above provisions are effective July 1, 2016, other provisions in the bill are effective 2017, and others are contingent on the passage of other legislation</a:t>
            </a:r>
          </a:p>
          <a:p>
            <a:pPr lvl="1">
              <a:buFont typeface="Wingdings" panose="05000000000000000000" pitchFamily="2" charset="2"/>
              <a:buChar char="Ø"/>
            </a:pPr>
            <a:endParaRPr lang="en-US" sz="1400" dirty="0"/>
          </a:p>
          <a:p>
            <a:pPr marL="57133" indent="0">
              <a:buNone/>
            </a:pPr>
            <a:r>
              <a:rPr lang="en-US" sz="1599" b="1" dirty="0"/>
              <a:t>NOTE:  SB 7018/HB 599 – Child Welfare - Did not pass</a:t>
            </a:r>
          </a:p>
          <a:p>
            <a:pPr marL="457063" lvl="1" indent="0">
              <a:buNone/>
            </a:pPr>
            <a:endParaRPr lang="en-US" sz="1400" dirty="0"/>
          </a:p>
          <a:p>
            <a:pPr marL="457063" lvl="1" indent="0">
              <a:buNone/>
            </a:pPr>
            <a:endParaRPr lang="en-US" sz="1700" dirty="0"/>
          </a:p>
        </p:txBody>
      </p:sp>
      <p:pic>
        <p:nvPicPr>
          <p:cNvPr id="5" name="Picture 4"/>
          <p:cNvPicPr>
            <a:picLocks noChangeAspect="1"/>
          </p:cNvPicPr>
          <p:nvPr/>
        </p:nvPicPr>
        <p:blipFill>
          <a:blip r:embed="rId3"/>
          <a:stretch>
            <a:fillRect/>
          </a:stretch>
        </p:blipFill>
        <p:spPr>
          <a:xfrm>
            <a:off x="531812" y="6324600"/>
            <a:ext cx="2190551" cy="481563"/>
          </a:xfrm>
          <a:prstGeom prst="rect">
            <a:avLst/>
          </a:prstGeom>
        </p:spPr>
      </p:pic>
    </p:spTree>
    <p:extLst>
      <p:ext uri="{BB962C8B-B14F-4D97-AF65-F5344CB8AC3E}">
        <p14:creationId xmlns:p14="http://schemas.microsoft.com/office/powerpoint/2010/main" val="3273686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fr-FR" dirty="0">
                <a:latin typeface="Constantia" pitchFamily="18" charset="0"/>
              </a:rPr>
              <a:t>Child </a:t>
            </a:r>
            <a:r>
              <a:rPr lang="fr-FR" dirty="0" err="1">
                <a:latin typeface="Constantia" pitchFamily="18" charset="0"/>
              </a:rPr>
              <a:t>Welfare</a:t>
            </a:r>
            <a:endParaRPr lang="en-US" dirty="0">
              <a:latin typeface="Constantia" pitchFamily="18" charset="0"/>
            </a:endParaRPr>
          </a:p>
        </p:txBody>
      </p:sp>
      <p:sp>
        <p:nvSpPr>
          <p:cNvPr id="3" name="Content Placeholder 2"/>
          <p:cNvSpPr>
            <a:spLocks noGrp="1"/>
          </p:cNvSpPr>
          <p:nvPr>
            <p:ph idx="1"/>
          </p:nvPr>
        </p:nvSpPr>
        <p:spPr>
          <a:xfrm>
            <a:off x="677158" y="1303854"/>
            <a:ext cx="8594429" cy="4876800"/>
          </a:xfrm>
        </p:spPr>
        <p:txBody>
          <a:bodyPr>
            <a:normAutofit fontScale="92500" lnSpcReduction="10000"/>
          </a:bodyPr>
          <a:lstStyle/>
          <a:p>
            <a:pPr>
              <a:spcBef>
                <a:spcPts val="0"/>
              </a:spcBef>
            </a:pPr>
            <a:r>
              <a:rPr lang="en-US" sz="2400" b="1" dirty="0"/>
              <a:t>CS/CS/CS/HB 439 – Mental Health Services in Criminal Justice System – Representative </a:t>
            </a:r>
            <a:r>
              <a:rPr lang="en-US" sz="2400" b="1" dirty="0" err="1"/>
              <a:t>McBurney</a:t>
            </a:r>
            <a:r>
              <a:rPr lang="en-US" sz="2400" b="1" dirty="0"/>
              <a:t> (</a:t>
            </a:r>
            <a:r>
              <a:rPr lang="en-US" sz="1800" b="1" dirty="0"/>
              <a:t>Chapter 2016-127, Laws of Florida) </a:t>
            </a:r>
          </a:p>
          <a:p>
            <a:pPr marL="0" indent="0">
              <a:spcBef>
                <a:spcPts val="0"/>
              </a:spcBef>
              <a:buNone/>
            </a:pPr>
            <a:endParaRPr lang="en-US" sz="1800" b="1" dirty="0"/>
          </a:p>
          <a:p>
            <a:pPr marL="685800">
              <a:spcBef>
                <a:spcPts val="0"/>
              </a:spcBef>
              <a:buFont typeface="Wingdings" panose="05000000000000000000" pitchFamily="2" charset="2"/>
              <a:buChar char="Ø"/>
            </a:pPr>
            <a:r>
              <a:rPr lang="en-US" sz="2000" dirty="0"/>
              <a:t>Expands authority of courts to use treatment-based mental health and substance abuse court programs for defendants involved in criminal justice process at </a:t>
            </a:r>
            <a:r>
              <a:rPr lang="en-US" sz="2000" dirty="0" err="1"/>
              <a:t>preadjudicatory</a:t>
            </a:r>
            <a:r>
              <a:rPr lang="en-US" sz="2000" dirty="0"/>
              <a:t> and </a:t>
            </a:r>
            <a:r>
              <a:rPr lang="en-US" sz="2000" dirty="0" err="1"/>
              <a:t>postadjudicatory</a:t>
            </a:r>
            <a:r>
              <a:rPr lang="en-US" sz="2000" dirty="0"/>
              <a:t> level</a:t>
            </a:r>
          </a:p>
          <a:p>
            <a:pPr marL="685800">
              <a:buFont typeface="Wingdings" panose="05000000000000000000" pitchFamily="2" charset="2"/>
              <a:buChar char="Ø"/>
            </a:pPr>
            <a:r>
              <a:rPr lang="en-US" sz="2000" dirty="0"/>
              <a:t>Amends s. 39.001(6), F.S., to include mental health services with substance abuse services for children and parents involved in the </a:t>
            </a:r>
            <a:r>
              <a:rPr lang="en-US" sz="2000" b="1" dirty="0"/>
              <a:t>dependency system</a:t>
            </a:r>
          </a:p>
          <a:p>
            <a:pPr marL="685800" lvl="0">
              <a:buFont typeface="Wingdings" panose="05000000000000000000" pitchFamily="2" charset="2"/>
              <a:buChar char="Ø"/>
            </a:pPr>
            <a:r>
              <a:rPr lang="en-US" sz="2000" dirty="0"/>
              <a:t>Authorizes </a:t>
            </a:r>
            <a:r>
              <a:rPr lang="en-US" sz="2000" b="1" dirty="0"/>
              <a:t>dependency courts </a:t>
            </a:r>
            <a:r>
              <a:rPr lang="en-US" sz="2000" dirty="0"/>
              <a:t>to require persons having or seeking custody of a child to participate in certain mental health programs</a:t>
            </a:r>
          </a:p>
          <a:p>
            <a:pPr marL="685800" lvl="0">
              <a:buFont typeface="Wingdings" panose="05000000000000000000" pitchFamily="2" charset="2"/>
              <a:buChar char="Ø"/>
            </a:pPr>
            <a:r>
              <a:rPr lang="en-US" sz="2000" dirty="0"/>
              <a:t>Expands eligibility criteria for defendants to participate in diversionary programs to include children in </a:t>
            </a:r>
            <a:r>
              <a:rPr lang="en-US" sz="2000" b="1" dirty="0"/>
              <a:t>dependency court</a:t>
            </a:r>
          </a:p>
          <a:p>
            <a:pPr marL="685800" lvl="0">
              <a:buFont typeface="Wingdings" panose="05000000000000000000" pitchFamily="2" charset="2"/>
              <a:buChar char="Ø"/>
            </a:pPr>
            <a:r>
              <a:rPr lang="en-US" sz="2000" dirty="0"/>
              <a:t>Effective date:  July 1, 2016</a:t>
            </a:r>
          </a:p>
        </p:txBody>
      </p:sp>
      <p:pic>
        <p:nvPicPr>
          <p:cNvPr id="5" name="Picture 4"/>
          <p:cNvPicPr>
            <a:picLocks noChangeAspect="1"/>
          </p:cNvPicPr>
          <p:nvPr/>
        </p:nvPicPr>
        <p:blipFill>
          <a:blip r:embed="rId3"/>
          <a:stretch>
            <a:fillRect/>
          </a:stretch>
        </p:blipFill>
        <p:spPr>
          <a:xfrm>
            <a:off x="455612" y="6161993"/>
            <a:ext cx="2819400" cy="619807"/>
          </a:xfrm>
          <a:prstGeom prst="rect">
            <a:avLst/>
          </a:prstGeom>
        </p:spPr>
      </p:pic>
    </p:spTree>
    <p:extLst>
      <p:ext uri="{BB962C8B-B14F-4D97-AF65-F5344CB8AC3E}">
        <p14:creationId xmlns:p14="http://schemas.microsoft.com/office/powerpoint/2010/main" val="642875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endParaRPr lang="en-US" dirty="0">
              <a:latin typeface="Constantia" pitchFamily="18" charset="0"/>
            </a:endParaRPr>
          </a:p>
        </p:txBody>
      </p:sp>
      <p:sp>
        <p:nvSpPr>
          <p:cNvPr id="3" name="Content Placeholder 2"/>
          <p:cNvSpPr>
            <a:spLocks noGrp="1"/>
          </p:cNvSpPr>
          <p:nvPr>
            <p:ph idx="1"/>
          </p:nvPr>
        </p:nvSpPr>
        <p:spPr>
          <a:xfrm>
            <a:off x="760412" y="1524000"/>
            <a:ext cx="8594429" cy="4724400"/>
          </a:xfrm>
        </p:spPr>
        <p:txBody>
          <a:bodyPr>
            <a:normAutofit/>
          </a:bodyPr>
          <a:lstStyle/>
          <a:p>
            <a:pPr marL="0" indent="0">
              <a:buNone/>
            </a:pPr>
            <a:endParaRPr lang="en-US" sz="2400" dirty="0"/>
          </a:p>
          <a:p>
            <a:pPr marL="0" indent="0">
              <a:buNone/>
            </a:pPr>
            <a:endParaRPr lang="en-US" sz="2400" dirty="0"/>
          </a:p>
          <a:p>
            <a:pPr marL="0" indent="0">
              <a:buNone/>
            </a:pPr>
            <a:endParaRPr lang="en-US" sz="2400" dirty="0"/>
          </a:p>
          <a:p>
            <a:pPr marL="0" indent="0" algn="ctr">
              <a:buNone/>
            </a:pPr>
            <a:r>
              <a:rPr lang="en-US" sz="4800" dirty="0"/>
              <a:t>Thank you</a:t>
            </a:r>
          </a:p>
          <a:p>
            <a:pPr marL="0" indent="0" algn="ctr">
              <a:buNone/>
            </a:pPr>
            <a:endParaRPr lang="en-US" sz="2400" dirty="0"/>
          </a:p>
          <a:p>
            <a:pPr marL="0" indent="0" algn="ctr">
              <a:buNone/>
            </a:pPr>
            <a:endParaRPr lang="en-US" sz="4800" dirty="0"/>
          </a:p>
        </p:txBody>
      </p:sp>
      <p:pic>
        <p:nvPicPr>
          <p:cNvPr id="5" name="Picture 4"/>
          <p:cNvPicPr>
            <a:picLocks noChangeAspect="1"/>
          </p:cNvPicPr>
          <p:nvPr/>
        </p:nvPicPr>
        <p:blipFill>
          <a:blip r:embed="rId3"/>
          <a:stretch>
            <a:fillRect/>
          </a:stretch>
        </p:blipFill>
        <p:spPr>
          <a:xfrm>
            <a:off x="531812" y="6324600"/>
            <a:ext cx="2190551" cy="481563"/>
          </a:xfrm>
          <a:prstGeom prst="rect">
            <a:avLst/>
          </a:prstGeom>
        </p:spPr>
      </p:pic>
    </p:spTree>
    <p:extLst>
      <p:ext uri="{BB962C8B-B14F-4D97-AF65-F5344CB8AC3E}">
        <p14:creationId xmlns:p14="http://schemas.microsoft.com/office/powerpoint/2010/main" val="3972909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fr-FR" dirty="0">
                <a:latin typeface="Constantia" pitchFamily="18" charset="0"/>
              </a:rPr>
              <a:t>Child </a:t>
            </a:r>
            <a:r>
              <a:rPr lang="fr-FR" dirty="0" err="1">
                <a:latin typeface="Constantia" pitchFamily="18" charset="0"/>
              </a:rPr>
              <a:t>Welfare</a:t>
            </a:r>
            <a:endParaRPr lang="en-US" dirty="0">
              <a:latin typeface="Constantia" pitchFamily="18" charset="0"/>
            </a:endParaRPr>
          </a:p>
        </p:txBody>
      </p:sp>
      <p:sp>
        <p:nvSpPr>
          <p:cNvPr id="3" name="Content Placeholder 2"/>
          <p:cNvSpPr>
            <a:spLocks noGrp="1"/>
          </p:cNvSpPr>
          <p:nvPr>
            <p:ph idx="1"/>
          </p:nvPr>
        </p:nvSpPr>
        <p:spPr>
          <a:xfrm>
            <a:off x="677157" y="1828800"/>
            <a:ext cx="8594429" cy="4876800"/>
          </a:xfrm>
        </p:spPr>
        <p:txBody>
          <a:bodyPr>
            <a:normAutofit/>
          </a:bodyPr>
          <a:lstStyle/>
          <a:p>
            <a:pPr>
              <a:spcBef>
                <a:spcPts val="0"/>
              </a:spcBef>
            </a:pPr>
            <a:r>
              <a:rPr lang="en-US" sz="2400" b="1" dirty="0"/>
              <a:t>CS/CS/CS/SB 590 – Adoption Intervention - Senator </a:t>
            </a:r>
            <a:r>
              <a:rPr lang="en-US" sz="2400" b="1" dirty="0" err="1"/>
              <a:t>Detert</a:t>
            </a:r>
            <a:r>
              <a:rPr lang="en-US" sz="2400" b="1" dirty="0"/>
              <a:t> (</a:t>
            </a:r>
            <a:r>
              <a:rPr lang="en-US" sz="1800" b="1" dirty="0"/>
              <a:t>Chapter 2016-71, Laws of Florida)</a:t>
            </a:r>
          </a:p>
          <a:p>
            <a:pPr marL="685800">
              <a:spcBef>
                <a:spcPts val="0"/>
              </a:spcBef>
              <a:buFont typeface="Wingdings" panose="05000000000000000000" pitchFamily="2" charset="2"/>
              <a:buChar char="Ø"/>
            </a:pPr>
            <a:endParaRPr lang="en-US" sz="2000" dirty="0"/>
          </a:p>
          <a:p>
            <a:pPr marL="685800">
              <a:spcBef>
                <a:spcPts val="0"/>
              </a:spcBef>
              <a:buFont typeface="Wingdings" panose="05000000000000000000" pitchFamily="2" charset="2"/>
              <a:buChar char="Ø"/>
            </a:pPr>
            <a:r>
              <a:rPr lang="en-US" sz="2000" dirty="0"/>
              <a:t>Revises circumstances under which an adoption consent from parents of a child under the supervision of the Department of Children and Families (DCF) is valid, binding, and enforceable</a:t>
            </a:r>
          </a:p>
          <a:p>
            <a:pPr marL="685800">
              <a:buFont typeface="Wingdings" panose="05000000000000000000" pitchFamily="2" charset="2"/>
              <a:buChar char="Ø"/>
            </a:pPr>
            <a:r>
              <a:rPr lang="en-US" sz="2000" dirty="0"/>
              <a:t>Requires the court to consider the child’s best interests when considering transfer of custody to a prospective adoptive parent rather than just the appropriateness of the placement </a:t>
            </a:r>
          </a:p>
          <a:p>
            <a:pPr marL="685800">
              <a:buFont typeface="Wingdings" panose="05000000000000000000" pitchFamily="2" charset="2"/>
              <a:buChar char="Ø"/>
            </a:pPr>
            <a:r>
              <a:rPr lang="en-US" sz="2000" dirty="0"/>
              <a:t>Requires the court to provide written notice to a parent of his or her right to participate in a private adoption plan earlier in the process than is currently required by law</a:t>
            </a:r>
          </a:p>
        </p:txBody>
      </p:sp>
      <p:pic>
        <p:nvPicPr>
          <p:cNvPr id="5" name="Picture 4"/>
          <p:cNvPicPr>
            <a:picLocks noChangeAspect="1"/>
          </p:cNvPicPr>
          <p:nvPr/>
        </p:nvPicPr>
        <p:blipFill>
          <a:blip r:embed="rId3"/>
          <a:stretch>
            <a:fillRect/>
          </a:stretch>
        </p:blipFill>
        <p:spPr>
          <a:xfrm>
            <a:off x="455612" y="6161994"/>
            <a:ext cx="2590800" cy="569552"/>
          </a:xfrm>
          <a:prstGeom prst="rect">
            <a:avLst/>
          </a:prstGeom>
        </p:spPr>
      </p:pic>
    </p:spTree>
    <p:extLst>
      <p:ext uri="{BB962C8B-B14F-4D97-AF65-F5344CB8AC3E}">
        <p14:creationId xmlns:p14="http://schemas.microsoft.com/office/powerpoint/2010/main" val="3582737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fr-FR" dirty="0">
                <a:latin typeface="Constantia" pitchFamily="18" charset="0"/>
              </a:rPr>
              <a:t>Child </a:t>
            </a:r>
            <a:r>
              <a:rPr lang="fr-FR" dirty="0" err="1">
                <a:latin typeface="Constantia" pitchFamily="18" charset="0"/>
              </a:rPr>
              <a:t>Welfare</a:t>
            </a:r>
            <a:endParaRPr lang="en-US" dirty="0">
              <a:latin typeface="Constantia" pitchFamily="18" charset="0"/>
            </a:endParaRPr>
          </a:p>
        </p:txBody>
      </p:sp>
      <p:sp>
        <p:nvSpPr>
          <p:cNvPr id="3" name="Content Placeholder 2"/>
          <p:cNvSpPr>
            <a:spLocks noGrp="1"/>
          </p:cNvSpPr>
          <p:nvPr>
            <p:ph idx="1"/>
          </p:nvPr>
        </p:nvSpPr>
        <p:spPr>
          <a:xfrm>
            <a:off x="677158" y="1371600"/>
            <a:ext cx="8594429" cy="4876800"/>
          </a:xfrm>
        </p:spPr>
        <p:txBody>
          <a:bodyPr>
            <a:normAutofit/>
          </a:bodyPr>
          <a:lstStyle/>
          <a:p>
            <a:endParaRPr lang="en-US" sz="2400" dirty="0"/>
          </a:p>
          <a:p>
            <a:pPr>
              <a:spcBef>
                <a:spcPts val="0"/>
              </a:spcBef>
            </a:pPr>
            <a:r>
              <a:rPr lang="en-US" sz="2400" b="1" dirty="0"/>
              <a:t>CS/CS/CS/SB 590 – Adoption Intervention - Senator </a:t>
            </a:r>
            <a:r>
              <a:rPr lang="en-US" sz="2400" b="1" dirty="0" err="1"/>
              <a:t>Detert</a:t>
            </a:r>
            <a:r>
              <a:rPr lang="en-US" sz="2400" b="1" dirty="0"/>
              <a:t> (</a:t>
            </a:r>
            <a:r>
              <a:rPr lang="en-US" sz="2400" b="1" dirty="0" err="1"/>
              <a:t>con’t</a:t>
            </a:r>
            <a:r>
              <a:rPr lang="en-US" sz="2400" b="1" dirty="0"/>
              <a:t>)</a:t>
            </a:r>
          </a:p>
          <a:p>
            <a:pPr marL="685800" lvl="0">
              <a:spcBef>
                <a:spcPts val="0"/>
              </a:spcBef>
              <a:buClr>
                <a:srgbClr val="418AB3"/>
              </a:buClr>
              <a:buFont typeface="Wingdings" panose="05000000000000000000" pitchFamily="2" charset="2"/>
              <a:buChar char="Ø"/>
            </a:pPr>
            <a:endParaRPr lang="en-US" sz="2000" dirty="0">
              <a:solidFill>
                <a:srgbClr val="000000">
                  <a:lumMod val="75000"/>
                  <a:lumOff val="25000"/>
                </a:srgbClr>
              </a:solidFill>
              <a:latin typeface="+mj-lt"/>
              <a:ea typeface="Times New Roman" panose="02020603050405020304" pitchFamily="18" charset="0"/>
              <a:cs typeface="Arial" panose="020B0604020202020204" pitchFamily="34" charset="0"/>
            </a:endParaRPr>
          </a:p>
          <a:p>
            <a:pPr marL="685800" lvl="0">
              <a:spcBef>
                <a:spcPts val="0"/>
              </a:spcBef>
              <a:buClr>
                <a:srgbClr val="418AB3"/>
              </a:buClr>
              <a:buFont typeface="Wingdings" panose="05000000000000000000" pitchFamily="2" charset="2"/>
              <a:buChar char="Ø"/>
            </a:pPr>
            <a:r>
              <a:rPr lang="en-US" sz="2000" dirty="0">
                <a:solidFill>
                  <a:srgbClr val="000000">
                    <a:lumMod val="75000"/>
                    <a:lumOff val="25000"/>
                  </a:srgbClr>
                </a:solidFill>
                <a:latin typeface="+mj-lt"/>
                <a:ea typeface="Times New Roman" panose="02020603050405020304" pitchFamily="18" charset="0"/>
                <a:cs typeface="Arial" panose="020B0604020202020204" pitchFamily="34" charset="0"/>
              </a:rPr>
              <a:t>Revises the definition of “abandoned” or “abandonment” in Chapter 39, F.S., to provide that a man’s acknowledgement of paternity of the child does not limit the period of time considered in determining whether the child was abandoned </a:t>
            </a:r>
          </a:p>
          <a:p>
            <a:pPr marL="685800" lvl="0">
              <a:buClr>
                <a:srgbClr val="418AB3"/>
              </a:buClr>
              <a:buFont typeface="Wingdings" panose="05000000000000000000" pitchFamily="2" charset="2"/>
              <a:buChar char="Ø"/>
            </a:pPr>
            <a:r>
              <a:rPr lang="en-US" sz="2000" dirty="0">
                <a:solidFill>
                  <a:srgbClr val="000000">
                    <a:lumMod val="75000"/>
                    <a:lumOff val="25000"/>
                  </a:srgbClr>
                </a:solidFill>
                <a:latin typeface="+mj-lt"/>
                <a:cs typeface="Arial" panose="020B0604020202020204" pitchFamily="34" charset="0"/>
              </a:rPr>
              <a:t>Revises definition of “parent” in Chapter 39, F.S., to clarify that the term “parent” does not include an individual whose parental relationship has been terminated, or an alleged or prospective parent except in certain conditions</a:t>
            </a:r>
          </a:p>
          <a:p>
            <a:pPr marL="685800" lvl="0">
              <a:buClr>
                <a:srgbClr val="418AB3"/>
              </a:buClr>
              <a:buFont typeface="Wingdings" panose="05000000000000000000" pitchFamily="2" charset="2"/>
              <a:buChar char="Ø"/>
            </a:pPr>
            <a:r>
              <a:rPr lang="en-US" sz="2000" dirty="0">
                <a:solidFill>
                  <a:srgbClr val="000000">
                    <a:lumMod val="75000"/>
                    <a:lumOff val="25000"/>
                  </a:srgbClr>
                </a:solidFill>
                <a:latin typeface="+mj-lt"/>
                <a:cs typeface="Arial" panose="020B0604020202020204" pitchFamily="34" charset="0"/>
              </a:rPr>
              <a:t>Effective Date:  July 1, 2016</a:t>
            </a:r>
            <a:endParaRPr lang="en-US" sz="2000" dirty="0">
              <a:solidFill>
                <a:srgbClr val="000000">
                  <a:lumMod val="75000"/>
                  <a:lumOff val="25000"/>
                </a:srgbClr>
              </a:solidFill>
              <a:latin typeface="+mj-lt"/>
            </a:endParaRPr>
          </a:p>
          <a:p>
            <a:pPr marL="685800">
              <a:buFont typeface="Wingdings" panose="05000000000000000000" pitchFamily="2" charset="2"/>
              <a:buChar char="Ø"/>
            </a:pPr>
            <a:endParaRPr lang="en-US" dirty="0"/>
          </a:p>
        </p:txBody>
      </p:sp>
      <p:pic>
        <p:nvPicPr>
          <p:cNvPr id="5" name="Picture 4"/>
          <p:cNvPicPr>
            <a:picLocks noChangeAspect="1"/>
          </p:cNvPicPr>
          <p:nvPr/>
        </p:nvPicPr>
        <p:blipFill>
          <a:blip r:embed="rId3"/>
          <a:stretch>
            <a:fillRect/>
          </a:stretch>
        </p:blipFill>
        <p:spPr>
          <a:xfrm>
            <a:off x="455612" y="6161993"/>
            <a:ext cx="2819400" cy="619807"/>
          </a:xfrm>
          <a:prstGeom prst="rect">
            <a:avLst/>
          </a:prstGeom>
        </p:spPr>
      </p:pic>
    </p:spTree>
    <p:extLst>
      <p:ext uri="{BB962C8B-B14F-4D97-AF65-F5344CB8AC3E}">
        <p14:creationId xmlns:p14="http://schemas.microsoft.com/office/powerpoint/2010/main" val="2873952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fr-FR" dirty="0">
                <a:latin typeface="Constantia" pitchFamily="18" charset="0"/>
              </a:rPr>
              <a:t>Child </a:t>
            </a:r>
            <a:r>
              <a:rPr lang="fr-FR" dirty="0" err="1">
                <a:latin typeface="Constantia" pitchFamily="18" charset="0"/>
              </a:rPr>
              <a:t>Welfare</a:t>
            </a:r>
            <a:endParaRPr lang="en-US" dirty="0">
              <a:latin typeface="Constantia" pitchFamily="18" charset="0"/>
            </a:endParaRPr>
          </a:p>
        </p:txBody>
      </p:sp>
      <p:sp>
        <p:nvSpPr>
          <p:cNvPr id="3" name="Content Placeholder 2"/>
          <p:cNvSpPr>
            <a:spLocks noGrp="1"/>
          </p:cNvSpPr>
          <p:nvPr>
            <p:ph idx="1"/>
          </p:nvPr>
        </p:nvSpPr>
        <p:spPr>
          <a:xfrm>
            <a:off x="677158" y="1371600"/>
            <a:ext cx="8594429" cy="4876800"/>
          </a:xfrm>
        </p:spPr>
        <p:txBody>
          <a:bodyPr>
            <a:normAutofit/>
          </a:bodyPr>
          <a:lstStyle/>
          <a:p>
            <a:pPr marL="343003" indent="0">
              <a:buNone/>
            </a:pPr>
            <a:endParaRPr lang="en-US" dirty="0"/>
          </a:p>
          <a:p>
            <a:pPr lvl="0">
              <a:buClr>
                <a:srgbClr val="418AB3"/>
              </a:buClr>
            </a:pPr>
            <a:r>
              <a:rPr lang="en-US" sz="2400" b="1" dirty="0">
                <a:solidFill>
                  <a:srgbClr val="000000">
                    <a:lumMod val="75000"/>
                    <a:lumOff val="25000"/>
                  </a:srgbClr>
                </a:solidFill>
              </a:rPr>
              <a:t>HB 719 – Education Personnel - Representative </a:t>
            </a:r>
            <a:r>
              <a:rPr lang="en-US" sz="2400" b="1" dirty="0" err="1">
                <a:solidFill>
                  <a:srgbClr val="000000">
                    <a:lumMod val="75000"/>
                    <a:lumOff val="25000"/>
                  </a:srgbClr>
                </a:solidFill>
              </a:rPr>
              <a:t>Spano</a:t>
            </a:r>
            <a:r>
              <a:rPr lang="en-US" sz="2400" b="1" dirty="0">
                <a:solidFill>
                  <a:srgbClr val="000000">
                    <a:lumMod val="75000"/>
                    <a:lumOff val="25000"/>
                  </a:srgbClr>
                </a:solidFill>
              </a:rPr>
              <a:t> </a:t>
            </a:r>
            <a:r>
              <a:rPr lang="en-US" sz="1800" b="1" dirty="0">
                <a:solidFill>
                  <a:srgbClr val="000000">
                    <a:lumMod val="75000"/>
                    <a:lumOff val="25000"/>
                  </a:srgbClr>
                </a:solidFill>
              </a:rPr>
              <a:t> (Chapter 2016-58, Laws of Florida)</a:t>
            </a:r>
          </a:p>
          <a:p>
            <a:pPr marL="685800" lvl="0">
              <a:buClr>
                <a:srgbClr val="418AB3"/>
              </a:buClr>
              <a:buFont typeface="Wingdings" panose="05000000000000000000" pitchFamily="2" charset="2"/>
              <a:buChar char="Ø"/>
            </a:pPr>
            <a:r>
              <a:rPr lang="en-US" dirty="0">
                <a:solidFill>
                  <a:srgbClr val="000000">
                    <a:lumMod val="75000"/>
                    <a:lumOff val="25000"/>
                  </a:srgbClr>
                </a:solidFill>
              </a:rPr>
              <a:t>Allows DCF to share confidential reports and records in cases of child abuse or neglect with an employee or agent of the Department of Education (DOE) who is responsible for the investigation or prosecution of misconduct by a certified educator</a:t>
            </a:r>
          </a:p>
          <a:p>
            <a:pPr marL="685800" lvl="0">
              <a:buClr>
                <a:srgbClr val="418AB3"/>
              </a:buClr>
              <a:buFont typeface="Wingdings" panose="05000000000000000000" pitchFamily="2" charset="2"/>
              <a:buChar char="Ø"/>
            </a:pPr>
            <a:r>
              <a:rPr lang="en-US" sz="1800" dirty="0">
                <a:latin typeface="Trebuchet MS" panose="020B0603020202020204" pitchFamily="34" charset="0"/>
                <a:ea typeface="Calibri" panose="020F0502020204030204" pitchFamily="34" charset="0"/>
                <a:cs typeface="Arial" panose="020B0604020202020204" pitchFamily="34" charset="0"/>
              </a:rPr>
              <a:t>Authorizes DOE to use information from the Florida Abuse Hotline for educator certification discipline and review </a:t>
            </a:r>
          </a:p>
          <a:p>
            <a:pPr marL="685800" lvl="0">
              <a:buClr>
                <a:srgbClr val="418AB3"/>
              </a:buClr>
              <a:buFont typeface="Wingdings" panose="05000000000000000000" pitchFamily="2" charset="2"/>
              <a:buChar char="Ø"/>
            </a:pPr>
            <a:r>
              <a:rPr lang="en-US" sz="1800" dirty="0">
                <a:latin typeface="Trebuchet MS" panose="020B0603020202020204" pitchFamily="34" charset="0"/>
                <a:ea typeface="Calibri" panose="020F0502020204030204" pitchFamily="34" charset="0"/>
                <a:cs typeface="Arial" panose="020B0604020202020204" pitchFamily="34" charset="0"/>
              </a:rPr>
              <a:t>Effective date:  July 1, 2016</a:t>
            </a:r>
          </a:p>
          <a:p>
            <a:pPr marL="343003" lvl="0" indent="0">
              <a:spcBef>
                <a:spcPts val="0"/>
              </a:spcBef>
              <a:buClr>
                <a:srgbClr val="418AB3"/>
              </a:buClr>
              <a:buNone/>
            </a:pPr>
            <a:endParaRPr lang="en-US" dirty="0">
              <a:solidFill>
                <a:srgbClr val="000000">
                  <a:lumMod val="75000"/>
                  <a:lumOff val="25000"/>
                </a:srgbClr>
              </a:solidFill>
            </a:endParaRPr>
          </a:p>
          <a:p>
            <a:pPr marL="343003" indent="0">
              <a:buNone/>
            </a:pPr>
            <a:endParaRPr lang="en-US" dirty="0"/>
          </a:p>
        </p:txBody>
      </p:sp>
      <p:pic>
        <p:nvPicPr>
          <p:cNvPr id="5" name="Picture 4"/>
          <p:cNvPicPr>
            <a:picLocks noChangeAspect="1"/>
          </p:cNvPicPr>
          <p:nvPr/>
        </p:nvPicPr>
        <p:blipFill>
          <a:blip r:embed="rId3"/>
          <a:stretch>
            <a:fillRect/>
          </a:stretch>
        </p:blipFill>
        <p:spPr>
          <a:xfrm>
            <a:off x="531812" y="6198637"/>
            <a:ext cx="2819400" cy="619807"/>
          </a:xfrm>
          <a:prstGeom prst="rect">
            <a:avLst/>
          </a:prstGeom>
        </p:spPr>
      </p:pic>
    </p:spTree>
    <p:extLst>
      <p:ext uri="{BB962C8B-B14F-4D97-AF65-F5344CB8AC3E}">
        <p14:creationId xmlns:p14="http://schemas.microsoft.com/office/powerpoint/2010/main" val="2581536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fr-FR" dirty="0">
                <a:latin typeface="Constantia" pitchFamily="18" charset="0"/>
              </a:rPr>
              <a:t>Child </a:t>
            </a:r>
            <a:r>
              <a:rPr lang="fr-FR" dirty="0" err="1">
                <a:latin typeface="Constantia" pitchFamily="18" charset="0"/>
              </a:rPr>
              <a:t>Welfare</a:t>
            </a:r>
            <a:endParaRPr lang="en-US" dirty="0">
              <a:latin typeface="Constantia" pitchFamily="18" charset="0"/>
            </a:endParaRPr>
          </a:p>
        </p:txBody>
      </p:sp>
      <p:sp>
        <p:nvSpPr>
          <p:cNvPr id="3" name="Content Placeholder 2"/>
          <p:cNvSpPr>
            <a:spLocks noGrp="1"/>
          </p:cNvSpPr>
          <p:nvPr>
            <p:ph idx="1"/>
          </p:nvPr>
        </p:nvSpPr>
        <p:spPr>
          <a:xfrm>
            <a:off x="677158" y="1219200"/>
            <a:ext cx="8594429" cy="5029200"/>
          </a:xfrm>
        </p:spPr>
        <p:txBody>
          <a:bodyPr>
            <a:normAutofit/>
          </a:bodyPr>
          <a:lstStyle/>
          <a:p>
            <a:pPr marL="343003" indent="0">
              <a:buNone/>
            </a:pPr>
            <a:endParaRPr lang="en-US" dirty="0"/>
          </a:p>
          <a:p>
            <a:pPr lvl="0">
              <a:buClr>
                <a:srgbClr val="418AB3"/>
              </a:buClr>
            </a:pPr>
            <a:r>
              <a:rPr lang="en-US" sz="2400" b="1" dirty="0">
                <a:solidFill>
                  <a:srgbClr val="000000">
                    <a:lumMod val="75000"/>
                    <a:lumOff val="25000"/>
                  </a:srgbClr>
                </a:solidFill>
              </a:rPr>
              <a:t>HB 837 – Educational Programs for Individuals with Disabilities - Representative </a:t>
            </a:r>
            <a:r>
              <a:rPr lang="en-US" sz="2400" b="1" dirty="0" err="1">
                <a:solidFill>
                  <a:srgbClr val="000000">
                    <a:lumMod val="75000"/>
                    <a:lumOff val="25000"/>
                  </a:srgbClr>
                </a:solidFill>
              </a:rPr>
              <a:t>Bileca</a:t>
            </a:r>
            <a:r>
              <a:rPr lang="en-US" sz="2400" b="1" dirty="0">
                <a:solidFill>
                  <a:srgbClr val="000000">
                    <a:lumMod val="75000"/>
                    <a:lumOff val="25000"/>
                  </a:srgbClr>
                </a:solidFill>
              </a:rPr>
              <a:t> </a:t>
            </a:r>
            <a:r>
              <a:rPr lang="en-US" sz="1800" b="1" dirty="0">
                <a:solidFill>
                  <a:srgbClr val="000000">
                    <a:lumMod val="75000"/>
                    <a:lumOff val="25000"/>
                  </a:srgbClr>
                </a:solidFill>
              </a:rPr>
              <a:t> (Chapter 2016-137, Laws of Florida)</a:t>
            </a:r>
          </a:p>
          <a:p>
            <a:pPr marL="685800" lvl="0">
              <a:buClr>
                <a:srgbClr val="418AB3"/>
              </a:buClr>
              <a:buFont typeface="Wingdings" panose="05000000000000000000" pitchFamily="2" charset="2"/>
              <a:buChar char="Ø"/>
            </a:pPr>
            <a:r>
              <a:rPr lang="en-US" dirty="0">
                <a:solidFill>
                  <a:srgbClr val="000000">
                    <a:lumMod val="75000"/>
                    <a:lumOff val="25000"/>
                  </a:srgbClr>
                </a:solidFill>
              </a:rPr>
              <a:t>Exempts foster children from the prior school year attendance in a public school requirement for determining student eligibility for the program (NOTE:  Children who have a disability may be eligible for a McKay Scholarship that will allow the children to transfer to a private school.  This would apply to all dependent children who are disabled)</a:t>
            </a:r>
          </a:p>
          <a:p>
            <a:pPr marL="685800" lvl="0">
              <a:buClr>
                <a:srgbClr val="418AB3"/>
              </a:buClr>
              <a:buFont typeface="Wingdings" panose="05000000000000000000" pitchFamily="2" charset="2"/>
              <a:buChar char="Ø"/>
            </a:pPr>
            <a:r>
              <a:rPr lang="en-US" sz="1800" dirty="0">
                <a:latin typeface="Trebuchet MS" panose="020B0603020202020204" pitchFamily="34" charset="0"/>
                <a:ea typeface="Calibri" panose="020F0502020204030204" pitchFamily="34" charset="0"/>
                <a:cs typeface="Arial" panose="020B0604020202020204" pitchFamily="34" charset="0"/>
              </a:rPr>
              <a:t>Authorizes a private school to establish a transition-to-work program for students receiving the McKay scholarship</a:t>
            </a:r>
          </a:p>
          <a:p>
            <a:pPr marL="685800" lvl="0">
              <a:buClr>
                <a:srgbClr val="418AB3"/>
              </a:buClr>
              <a:buFont typeface="Wingdings" panose="05000000000000000000" pitchFamily="2" charset="2"/>
              <a:buChar char="Ø"/>
            </a:pPr>
            <a:r>
              <a:rPr lang="en-US" sz="1800" dirty="0">
                <a:latin typeface="Trebuchet MS" panose="020B0603020202020204" pitchFamily="34" charset="0"/>
                <a:ea typeface="Calibri" panose="020F0502020204030204" pitchFamily="34" charset="0"/>
                <a:cs typeface="Arial" panose="020B0604020202020204" pitchFamily="34" charset="0"/>
              </a:rPr>
              <a:t>Enables students receiving the McKay scholarship to take virtual courses without reducing the scholarship amount</a:t>
            </a:r>
          </a:p>
          <a:p>
            <a:pPr marL="685800" lvl="0">
              <a:buClr>
                <a:srgbClr val="418AB3"/>
              </a:buClr>
              <a:buFont typeface="Wingdings" panose="05000000000000000000" pitchFamily="2" charset="2"/>
              <a:buChar char="Ø"/>
            </a:pPr>
            <a:r>
              <a:rPr lang="en-US" sz="1800" dirty="0">
                <a:latin typeface="Trebuchet MS" panose="020B0603020202020204" pitchFamily="34" charset="0"/>
                <a:ea typeface="Calibri" panose="020F0502020204030204" pitchFamily="34" charset="0"/>
                <a:cs typeface="Arial" panose="020B0604020202020204" pitchFamily="34" charset="0"/>
              </a:rPr>
              <a:t>Effective date:  July 1, 2016</a:t>
            </a:r>
          </a:p>
          <a:p>
            <a:pPr marL="343003" lvl="0" indent="0">
              <a:spcBef>
                <a:spcPts val="0"/>
              </a:spcBef>
              <a:buClr>
                <a:srgbClr val="418AB3"/>
              </a:buClr>
              <a:buNone/>
            </a:pPr>
            <a:endParaRPr lang="en-US" dirty="0">
              <a:solidFill>
                <a:srgbClr val="000000">
                  <a:lumMod val="75000"/>
                  <a:lumOff val="25000"/>
                </a:srgbClr>
              </a:solidFill>
            </a:endParaRPr>
          </a:p>
          <a:p>
            <a:pPr marL="343003" indent="0">
              <a:buNone/>
            </a:pPr>
            <a:endParaRPr lang="en-US" dirty="0"/>
          </a:p>
        </p:txBody>
      </p:sp>
      <p:pic>
        <p:nvPicPr>
          <p:cNvPr id="5" name="Picture 4"/>
          <p:cNvPicPr>
            <a:picLocks noChangeAspect="1"/>
          </p:cNvPicPr>
          <p:nvPr/>
        </p:nvPicPr>
        <p:blipFill>
          <a:blip r:embed="rId3"/>
          <a:stretch>
            <a:fillRect/>
          </a:stretch>
        </p:blipFill>
        <p:spPr>
          <a:xfrm>
            <a:off x="531812" y="6198637"/>
            <a:ext cx="2819400" cy="619807"/>
          </a:xfrm>
          <a:prstGeom prst="rect">
            <a:avLst/>
          </a:prstGeom>
        </p:spPr>
      </p:pic>
    </p:spTree>
    <p:extLst>
      <p:ext uri="{BB962C8B-B14F-4D97-AF65-F5344CB8AC3E}">
        <p14:creationId xmlns:p14="http://schemas.microsoft.com/office/powerpoint/2010/main" val="2940715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fr-FR" dirty="0">
                <a:latin typeface="Constantia" pitchFamily="18" charset="0"/>
              </a:rPr>
              <a:t>Child </a:t>
            </a:r>
            <a:r>
              <a:rPr lang="fr-FR" dirty="0" err="1">
                <a:latin typeface="Constantia" pitchFamily="18" charset="0"/>
              </a:rPr>
              <a:t>Welfare</a:t>
            </a:r>
            <a:br>
              <a:rPr lang="fr-FR" dirty="0">
                <a:latin typeface="Constantia" pitchFamily="18" charset="0"/>
              </a:rPr>
            </a:br>
            <a:endParaRPr lang="en-US" dirty="0">
              <a:latin typeface="Constantia" pitchFamily="18" charset="0"/>
            </a:endParaRPr>
          </a:p>
        </p:txBody>
      </p:sp>
      <p:sp>
        <p:nvSpPr>
          <p:cNvPr id="3" name="Content Placeholder 2"/>
          <p:cNvSpPr>
            <a:spLocks noGrp="1"/>
          </p:cNvSpPr>
          <p:nvPr>
            <p:ph idx="1"/>
          </p:nvPr>
        </p:nvSpPr>
        <p:spPr>
          <a:xfrm>
            <a:off x="677157" y="1143000"/>
            <a:ext cx="8594429" cy="5334000"/>
          </a:xfrm>
        </p:spPr>
        <p:txBody>
          <a:bodyPr>
            <a:normAutofit/>
          </a:bodyPr>
          <a:lstStyle/>
          <a:p>
            <a:pPr marL="0" indent="0">
              <a:buNone/>
            </a:pPr>
            <a:endParaRPr lang="en-US" sz="2400" dirty="0"/>
          </a:p>
          <a:p>
            <a:r>
              <a:rPr lang="en-US" sz="2400" b="1" dirty="0"/>
              <a:t>CS/CS/HB 1083 – Agency for Persons with Disabilities - Representative Renner (</a:t>
            </a:r>
            <a:r>
              <a:rPr lang="en-US" sz="1800" b="1" dirty="0"/>
              <a:t>Chapter 2016-140, Laws of Florida)</a:t>
            </a:r>
          </a:p>
          <a:p>
            <a:pPr lvl="1">
              <a:buFont typeface="Wingdings" panose="05000000000000000000" pitchFamily="2" charset="2"/>
              <a:buChar char="Ø"/>
            </a:pPr>
            <a:r>
              <a:rPr lang="en-US" sz="1800" dirty="0"/>
              <a:t>Amends s. 393.065(5), F.S., to make changes to the Agency for Persons with Disabilities (APD) waiver waiting list prioritization categories  </a:t>
            </a:r>
          </a:p>
          <a:p>
            <a:pPr lvl="1">
              <a:buFont typeface="Wingdings" panose="05000000000000000000" pitchFamily="2" charset="2"/>
              <a:buChar char="Ø"/>
            </a:pPr>
            <a:r>
              <a:rPr lang="en-US" sz="1800" dirty="0"/>
              <a:t>Allows individuals with developmental disabilities needing both waiver and extended foster care child welfare services to be prioritized in Category 2 and, when enrolled on the waiver, to be served by both APD and community-based care organizations</a:t>
            </a:r>
          </a:p>
          <a:p>
            <a:pPr lvl="1">
              <a:buFont typeface="Wingdings" panose="05000000000000000000" pitchFamily="2" charset="2"/>
              <a:buChar char="Ø"/>
            </a:pPr>
            <a:r>
              <a:rPr lang="en-US" sz="1800" dirty="0"/>
              <a:t>Allows individuals on the waiting list who are transitioning out of the child welfare system at the finalization of an adoption, a reunification with family members, a permanent placement with a relative, or a guardianship with a nonrelative to be prioritized in Category 2</a:t>
            </a:r>
          </a:p>
          <a:p>
            <a:pPr lvl="1">
              <a:buFont typeface="Wingdings" panose="05000000000000000000" pitchFamily="2" charset="2"/>
              <a:buChar char="Ø"/>
            </a:pPr>
            <a:r>
              <a:rPr lang="en-US" sz="1800" dirty="0"/>
              <a:t>Effective July 1, 2016</a:t>
            </a:r>
          </a:p>
        </p:txBody>
      </p:sp>
      <p:pic>
        <p:nvPicPr>
          <p:cNvPr id="5" name="Picture 4"/>
          <p:cNvPicPr>
            <a:picLocks noChangeAspect="1"/>
          </p:cNvPicPr>
          <p:nvPr/>
        </p:nvPicPr>
        <p:blipFill>
          <a:blip r:embed="rId3"/>
          <a:stretch>
            <a:fillRect/>
          </a:stretch>
        </p:blipFill>
        <p:spPr>
          <a:xfrm>
            <a:off x="531812" y="6198637"/>
            <a:ext cx="2514600" cy="552801"/>
          </a:xfrm>
          <a:prstGeom prst="rect">
            <a:avLst/>
          </a:prstGeom>
        </p:spPr>
      </p:pic>
    </p:spTree>
    <p:extLst>
      <p:ext uri="{BB962C8B-B14F-4D97-AF65-F5344CB8AC3E}">
        <p14:creationId xmlns:p14="http://schemas.microsoft.com/office/powerpoint/2010/main" val="3055776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10503" y="304800"/>
            <a:ext cx="8594429" cy="1320800"/>
          </a:xfrm>
        </p:spPr>
        <p:txBody>
          <a:bodyPr/>
          <a:lstStyle/>
          <a:p>
            <a:pPr algn="ctr"/>
            <a:r>
              <a:rPr lang="fr-FR" dirty="0">
                <a:latin typeface="Constantia" pitchFamily="18" charset="0"/>
              </a:rPr>
              <a:t>Child </a:t>
            </a:r>
            <a:r>
              <a:rPr lang="fr-FR" dirty="0" err="1">
                <a:latin typeface="Constantia" pitchFamily="18" charset="0"/>
              </a:rPr>
              <a:t>Welfare</a:t>
            </a:r>
            <a:br>
              <a:rPr lang="fr-FR" dirty="0">
                <a:latin typeface="Constantia" pitchFamily="18" charset="0"/>
              </a:rPr>
            </a:br>
            <a:endParaRPr lang="en-US" dirty="0">
              <a:latin typeface="Constantia" pitchFamily="18" charset="0"/>
            </a:endParaRPr>
          </a:p>
        </p:txBody>
      </p:sp>
      <p:sp>
        <p:nvSpPr>
          <p:cNvPr id="3" name="Content Placeholder 2"/>
          <p:cNvSpPr>
            <a:spLocks noGrp="1"/>
          </p:cNvSpPr>
          <p:nvPr>
            <p:ph idx="1"/>
          </p:nvPr>
        </p:nvSpPr>
        <p:spPr>
          <a:xfrm>
            <a:off x="710502" y="1261448"/>
            <a:ext cx="8594429" cy="5334000"/>
          </a:xfrm>
        </p:spPr>
        <p:txBody>
          <a:bodyPr>
            <a:normAutofit fontScale="92500" lnSpcReduction="20000"/>
          </a:bodyPr>
          <a:lstStyle/>
          <a:p>
            <a:r>
              <a:rPr lang="en-US" sz="2400" b="1" dirty="0"/>
              <a:t>CS/CS/CS/HB 1125 – Eligibility for Employment as Child Care Personnel - Representative </a:t>
            </a:r>
            <a:r>
              <a:rPr lang="en-US" sz="2400" b="1" dirty="0" err="1"/>
              <a:t>McBurney</a:t>
            </a:r>
            <a:r>
              <a:rPr lang="en-US" sz="2400" b="1" dirty="0"/>
              <a:t>                            (</a:t>
            </a:r>
            <a:r>
              <a:rPr lang="en-US" sz="1800" b="1" dirty="0"/>
              <a:t>Chapter 2016-98, Laws of Florida)</a:t>
            </a:r>
          </a:p>
          <a:p>
            <a:pPr lvl="1">
              <a:buFont typeface="Wingdings" panose="05000000000000000000" pitchFamily="2" charset="2"/>
              <a:buChar char="Ø"/>
            </a:pPr>
            <a:r>
              <a:rPr lang="en-US" sz="1900" dirty="0"/>
              <a:t>Prohibits DCF from removing a disqualification from employment or granting exemption for employment as child care personnel to persons who have been:</a:t>
            </a:r>
          </a:p>
          <a:p>
            <a:pPr lvl="2">
              <a:buFont typeface="Wingdings" panose="05000000000000000000" pitchFamily="2" charset="2"/>
              <a:buChar char="ü"/>
            </a:pPr>
            <a:r>
              <a:rPr lang="en-US" sz="1900" dirty="0"/>
              <a:t>Registered as a sex offender as described in 42 U.S.C. s. 9858f(c)(1)(C) and are subject to the registration requirements under the Adam Walsh Child Protection and Safety Act; or</a:t>
            </a:r>
          </a:p>
          <a:p>
            <a:pPr lvl="2">
              <a:buFont typeface="Wingdings" panose="05000000000000000000" pitchFamily="2" charset="2"/>
              <a:buChar char="ü"/>
            </a:pPr>
            <a:r>
              <a:rPr lang="en-US" sz="1900" dirty="0"/>
              <a:t>Arrested for and are awaiting final disposition of, found guilty of, regardless of adjudication, or entered a plea of nolo contendere or guilty to, or have been adjudicated delinquent and the record has not been sealed or expunged for certain state felonies and misdemeanors </a:t>
            </a:r>
          </a:p>
          <a:p>
            <a:pPr lvl="1">
              <a:buFont typeface="Wingdings" panose="05000000000000000000" pitchFamily="2" charset="2"/>
              <a:buChar char="Ø"/>
            </a:pPr>
            <a:r>
              <a:rPr lang="en-US" sz="1900" dirty="0"/>
              <a:t>Requires any person employed by a child care provider on July 1, 2016, who has been granted an exemption to a disqualification from employment, to be rescreened no later than August 1, 2016, and he or she cannot be granted an exemption for disqualifying offense</a:t>
            </a:r>
          </a:p>
          <a:p>
            <a:pPr lvl="1">
              <a:buFont typeface="Wingdings" panose="05000000000000000000" pitchFamily="2" charset="2"/>
              <a:buChar char="Ø"/>
            </a:pPr>
            <a:r>
              <a:rPr lang="en-US" sz="1900" dirty="0"/>
              <a:t>Effective date:  July 1, 2016</a:t>
            </a:r>
          </a:p>
        </p:txBody>
      </p:sp>
      <p:pic>
        <p:nvPicPr>
          <p:cNvPr id="5" name="Picture 4"/>
          <p:cNvPicPr>
            <a:picLocks noChangeAspect="1"/>
          </p:cNvPicPr>
          <p:nvPr/>
        </p:nvPicPr>
        <p:blipFill>
          <a:blip r:embed="rId3"/>
          <a:stretch>
            <a:fillRect/>
          </a:stretch>
        </p:blipFill>
        <p:spPr>
          <a:xfrm>
            <a:off x="455612" y="6270145"/>
            <a:ext cx="2674054" cy="587855"/>
          </a:xfrm>
          <a:prstGeom prst="rect">
            <a:avLst/>
          </a:prstGeom>
        </p:spPr>
      </p:pic>
    </p:spTree>
    <p:extLst>
      <p:ext uri="{BB962C8B-B14F-4D97-AF65-F5344CB8AC3E}">
        <p14:creationId xmlns:p14="http://schemas.microsoft.com/office/powerpoint/2010/main" val="184862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fr-FR" dirty="0">
                <a:latin typeface="Constantia" pitchFamily="18" charset="0"/>
              </a:rPr>
              <a:t>Child </a:t>
            </a:r>
            <a:r>
              <a:rPr lang="fr-FR" dirty="0" err="1">
                <a:latin typeface="Constantia" pitchFamily="18" charset="0"/>
              </a:rPr>
              <a:t>Welfare</a:t>
            </a:r>
            <a:br>
              <a:rPr lang="fr-FR" dirty="0">
                <a:latin typeface="Constantia" pitchFamily="18" charset="0"/>
              </a:rPr>
            </a:br>
            <a:endParaRPr lang="en-US" dirty="0">
              <a:latin typeface="Constantia" pitchFamily="18" charset="0"/>
            </a:endParaRPr>
          </a:p>
        </p:txBody>
      </p:sp>
      <p:sp>
        <p:nvSpPr>
          <p:cNvPr id="3" name="Content Placeholder 2"/>
          <p:cNvSpPr>
            <a:spLocks noGrp="1"/>
          </p:cNvSpPr>
          <p:nvPr>
            <p:ph idx="1"/>
          </p:nvPr>
        </p:nvSpPr>
        <p:spPr>
          <a:xfrm>
            <a:off x="677157" y="1143000"/>
            <a:ext cx="8594429" cy="4876800"/>
          </a:xfrm>
        </p:spPr>
        <p:txBody>
          <a:bodyPr>
            <a:normAutofit/>
          </a:bodyPr>
          <a:lstStyle/>
          <a:p>
            <a:pPr marL="0" indent="0">
              <a:buNone/>
            </a:pPr>
            <a:endParaRPr lang="en-US" sz="2400" dirty="0"/>
          </a:p>
          <a:p>
            <a:pPr>
              <a:spcBef>
                <a:spcPts val="0"/>
              </a:spcBef>
            </a:pPr>
            <a:r>
              <a:rPr lang="en-US" sz="2400" b="1" dirty="0"/>
              <a:t>CS/CS/HB 7029 – School Choice – Representative Cortes (</a:t>
            </a:r>
            <a:r>
              <a:rPr lang="en-US" sz="1800" b="1" dirty="0"/>
              <a:t>Chapter 2016-237, Laws of Florida)</a:t>
            </a:r>
          </a:p>
          <a:p>
            <a:pPr marL="0" indent="0">
              <a:spcBef>
                <a:spcPts val="0"/>
              </a:spcBef>
              <a:buNone/>
            </a:pPr>
            <a:endParaRPr lang="en-US" sz="1800" b="1" dirty="0"/>
          </a:p>
          <a:p>
            <a:pPr lvl="1">
              <a:buFont typeface="Wingdings" panose="05000000000000000000" pitchFamily="2" charset="2"/>
              <a:buChar char="Ø"/>
            </a:pPr>
            <a:r>
              <a:rPr lang="en-US" sz="1800" dirty="0"/>
              <a:t>Amends s. 1002.31(2)(c), F.S., requiring each school district to provide preferential treatment in its controlled open enrollment process to all children who have been relocated due to a foster care placement in a different school zone</a:t>
            </a:r>
          </a:p>
          <a:p>
            <a:pPr lvl="1">
              <a:buFont typeface="Wingdings" panose="05000000000000000000" pitchFamily="2" charset="2"/>
              <a:buChar char="Ø"/>
            </a:pPr>
            <a:r>
              <a:rPr lang="en-US" sz="1800" dirty="0"/>
              <a:t>Amends s. 1002.31(6)(b), F.S., allowing children who have been relocated due to a foster care placement in a different school zone to participate in a sport if the student participated in that same sport at another school during the school year </a:t>
            </a:r>
          </a:p>
          <a:p>
            <a:pPr lvl="1">
              <a:buFont typeface="Wingdings" panose="05000000000000000000" pitchFamily="2" charset="2"/>
              <a:buChar char="Ø"/>
            </a:pPr>
            <a:r>
              <a:rPr lang="en-US" sz="1800" dirty="0"/>
              <a:t>Effective date:  July 1, 2016 </a:t>
            </a:r>
          </a:p>
        </p:txBody>
      </p:sp>
      <p:pic>
        <p:nvPicPr>
          <p:cNvPr id="5" name="Picture 4"/>
          <p:cNvPicPr>
            <a:picLocks noChangeAspect="1"/>
          </p:cNvPicPr>
          <p:nvPr/>
        </p:nvPicPr>
        <p:blipFill>
          <a:blip r:embed="rId3"/>
          <a:stretch>
            <a:fillRect/>
          </a:stretch>
        </p:blipFill>
        <p:spPr>
          <a:xfrm>
            <a:off x="531812" y="6198638"/>
            <a:ext cx="2362200" cy="519298"/>
          </a:xfrm>
          <a:prstGeom prst="rect">
            <a:avLst/>
          </a:prstGeom>
        </p:spPr>
      </p:pic>
    </p:spTree>
    <p:extLst>
      <p:ext uri="{BB962C8B-B14F-4D97-AF65-F5344CB8AC3E}">
        <p14:creationId xmlns:p14="http://schemas.microsoft.com/office/powerpoint/2010/main" val="1056697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Facet">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Currency">
      <a:dk1>
        <a:sysClr val="windowText" lastClr="000000"/>
      </a:dk1>
      <a:lt1>
        <a:sysClr val="window" lastClr="FFFFFF"/>
      </a:lt1>
      <a:dk2>
        <a:srgbClr val="626817"/>
      </a:dk2>
      <a:lt2>
        <a:srgbClr val="DEE58D"/>
      </a:lt2>
      <a:accent1>
        <a:srgbClr val="F37B20"/>
      </a:accent1>
      <a:accent2>
        <a:srgbClr val="FAAF40"/>
      </a:accent2>
      <a:accent3>
        <a:srgbClr val="A8B228"/>
      </a:accent3>
      <a:accent4>
        <a:srgbClr val="DBC91F"/>
      </a:accent4>
      <a:accent5>
        <a:srgbClr val="828A1E"/>
      </a:accent5>
      <a:accent6>
        <a:srgbClr val="B8AD86"/>
      </a:accent6>
      <a:hlink>
        <a:srgbClr val="FAAF40"/>
      </a:hlink>
      <a:folHlink>
        <a:srgbClr val="A8B228"/>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urrency">
      <a:fillStyleLst>
        <a:solidFill>
          <a:schemeClr val="phClr"/>
        </a:solidFill>
        <a:gradFill rotWithShape="1">
          <a:gsLst>
            <a:gs pos="0">
              <a:schemeClr val="phClr">
                <a:tint val="100000"/>
                <a:shade val="100000"/>
                <a:satMod val="100000"/>
                <a:lumMod val="95000"/>
              </a:schemeClr>
            </a:gs>
            <a:gs pos="100000">
              <a:schemeClr val="phClr">
                <a:tint val="61000"/>
                <a:alpha val="100000"/>
                <a:satMod val="200000"/>
              </a:schemeClr>
            </a:gs>
          </a:gsLst>
          <a:lin ang="18900000" scaled="0"/>
        </a:gradFill>
        <a:gradFill rotWithShape="1">
          <a:gsLst>
            <a:gs pos="0">
              <a:schemeClr val="phClr">
                <a:shade val="100000"/>
                <a:lumMod val="95000"/>
              </a:schemeClr>
            </a:gs>
            <a:gs pos="100000">
              <a:schemeClr val="phClr">
                <a:tint val="90000"/>
                <a:alpha val="100000"/>
                <a:satMod val="200000"/>
              </a:schemeClr>
            </a:gs>
          </a:gsLst>
          <a:lin ang="18900000" scaled="0"/>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100000"/>
                <a:satMod val="100000"/>
                <a:lumMod val="160000"/>
              </a:schemeClr>
            </a:gs>
            <a:gs pos="45000">
              <a:schemeClr val="phClr">
                <a:lumMod val="85000"/>
                <a:lumOff val="15000"/>
              </a:schemeClr>
            </a:gs>
            <a:gs pos="100000">
              <a:schemeClr val="phClr">
                <a:shade val="100000"/>
                <a:satMod val="100000"/>
                <a:lumMod val="80000"/>
              </a:schemeClr>
            </a:gs>
          </a:gsLst>
          <a:lin ang="8100000" scaled="0"/>
        </a:gradFill>
        <a:gradFill rotWithShape="1">
          <a:gsLst>
            <a:gs pos="0">
              <a:schemeClr val="phClr">
                <a:tint val="100000"/>
                <a:satMod val="100000"/>
                <a:lumMod val="160000"/>
              </a:schemeClr>
            </a:gs>
            <a:gs pos="28000">
              <a:schemeClr val="phClr">
                <a:shade val="100000"/>
                <a:satMod val="100000"/>
                <a:lumMod val="160000"/>
              </a:schemeClr>
            </a:gs>
            <a:gs pos="100000">
              <a:schemeClr val="phClr">
                <a:shade val="100000"/>
                <a:satMod val="100000"/>
                <a:lumMod val="95000"/>
              </a:schemeClr>
            </a:gs>
          </a:gsLst>
          <a:lin ang="189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0795"/>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theme>
</file>

<file path=ppt/theme/theme3.xml><?xml version="1.0" encoding="utf-8"?>
<a:theme xmlns:a="http://schemas.openxmlformats.org/drawingml/2006/main" name="Office Theme">
  <a:themeElements>
    <a:clrScheme name="Currency">
      <a:dk1>
        <a:sysClr val="windowText" lastClr="000000"/>
      </a:dk1>
      <a:lt1>
        <a:sysClr val="window" lastClr="FFFFFF"/>
      </a:lt1>
      <a:dk2>
        <a:srgbClr val="626817"/>
      </a:dk2>
      <a:lt2>
        <a:srgbClr val="DEE58D"/>
      </a:lt2>
      <a:accent1>
        <a:srgbClr val="F37B20"/>
      </a:accent1>
      <a:accent2>
        <a:srgbClr val="FAAF40"/>
      </a:accent2>
      <a:accent3>
        <a:srgbClr val="A8B228"/>
      </a:accent3>
      <a:accent4>
        <a:srgbClr val="DBC91F"/>
      </a:accent4>
      <a:accent5>
        <a:srgbClr val="828A1E"/>
      </a:accent5>
      <a:accent6>
        <a:srgbClr val="B8AD86"/>
      </a:accent6>
      <a:hlink>
        <a:srgbClr val="FAAF40"/>
      </a:hlink>
      <a:folHlink>
        <a:srgbClr val="A8B228"/>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urrency">
      <a:fillStyleLst>
        <a:solidFill>
          <a:schemeClr val="phClr"/>
        </a:solidFill>
        <a:gradFill rotWithShape="1">
          <a:gsLst>
            <a:gs pos="0">
              <a:schemeClr val="phClr">
                <a:tint val="100000"/>
                <a:shade val="100000"/>
                <a:satMod val="100000"/>
                <a:lumMod val="95000"/>
              </a:schemeClr>
            </a:gs>
            <a:gs pos="100000">
              <a:schemeClr val="phClr">
                <a:tint val="61000"/>
                <a:alpha val="100000"/>
                <a:satMod val="200000"/>
              </a:schemeClr>
            </a:gs>
          </a:gsLst>
          <a:lin ang="18900000" scaled="0"/>
        </a:gradFill>
        <a:gradFill rotWithShape="1">
          <a:gsLst>
            <a:gs pos="0">
              <a:schemeClr val="phClr">
                <a:shade val="100000"/>
                <a:lumMod val="95000"/>
              </a:schemeClr>
            </a:gs>
            <a:gs pos="100000">
              <a:schemeClr val="phClr">
                <a:tint val="90000"/>
                <a:alpha val="100000"/>
                <a:satMod val="200000"/>
              </a:schemeClr>
            </a:gs>
          </a:gsLst>
          <a:lin ang="18900000" scaled="0"/>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100000"/>
                <a:satMod val="100000"/>
                <a:lumMod val="160000"/>
              </a:schemeClr>
            </a:gs>
            <a:gs pos="45000">
              <a:schemeClr val="phClr">
                <a:lumMod val="85000"/>
                <a:lumOff val="15000"/>
              </a:schemeClr>
            </a:gs>
            <a:gs pos="100000">
              <a:schemeClr val="phClr">
                <a:shade val="100000"/>
                <a:satMod val="100000"/>
                <a:lumMod val="80000"/>
              </a:schemeClr>
            </a:gs>
          </a:gsLst>
          <a:lin ang="8100000" scaled="0"/>
        </a:gradFill>
        <a:gradFill rotWithShape="1">
          <a:gsLst>
            <a:gs pos="0">
              <a:schemeClr val="phClr">
                <a:tint val="100000"/>
                <a:satMod val="100000"/>
                <a:lumMod val="160000"/>
              </a:schemeClr>
            </a:gs>
            <a:gs pos="28000">
              <a:schemeClr val="phClr">
                <a:shade val="100000"/>
                <a:satMod val="100000"/>
                <a:lumMod val="160000"/>
              </a:schemeClr>
            </a:gs>
            <a:gs pos="100000">
              <a:schemeClr val="phClr">
                <a:shade val="100000"/>
                <a:satMod val="100000"/>
                <a:lumMod val="95000"/>
              </a:schemeClr>
            </a:gs>
          </a:gsLst>
          <a:lin ang="189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0795"/>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A2A3AC6-1A45-42F7-8976-E15E36AD84E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0</TotalTime>
  <Words>2294</Words>
  <Application>Microsoft Office PowerPoint</Application>
  <PresentationFormat>Custom</PresentationFormat>
  <Paragraphs>160</Paragraphs>
  <Slides>20</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Constantia</vt:lpstr>
      <vt:lpstr>Franklin Gothic Book</vt:lpstr>
      <vt:lpstr>Trebuchet MS</vt:lpstr>
      <vt:lpstr>Wingdings</vt:lpstr>
      <vt:lpstr>Wingdings 3</vt:lpstr>
      <vt:lpstr>Facet</vt:lpstr>
      <vt:lpstr>  2016 Legislative Summary  Child Welfare Legislation and  Budget Overview</vt:lpstr>
      <vt:lpstr>Child Welfare</vt:lpstr>
      <vt:lpstr>Child Welfare</vt:lpstr>
      <vt:lpstr>Child Welfare</vt:lpstr>
      <vt:lpstr>Child Welfare</vt:lpstr>
      <vt:lpstr>Child Welfare</vt:lpstr>
      <vt:lpstr>Child Welfare </vt:lpstr>
      <vt:lpstr>Child Welfare </vt:lpstr>
      <vt:lpstr>Child Welfare </vt:lpstr>
      <vt:lpstr>Child Welfare </vt:lpstr>
      <vt:lpstr>Other Bills </vt:lpstr>
      <vt:lpstr>Human Trafficking </vt:lpstr>
      <vt:lpstr>Human Trafficking </vt:lpstr>
      <vt:lpstr>Human Trafficking</vt:lpstr>
      <vt:lpstr>Appropriations Bills   HB 5001</vt:lpstr>
      <vt:lpstr>Appropriations Bills HB 5001 (con’t)</vt:lpstr>
      <vt:lpstr>Appropriations Bills HB 5001 (con’t)</vt:lpstr>
      <vt:lpstr>Appropriations Bills</vt:lpstr>
      <vt:lpstr>Appropriations Bills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 2016-2017 Child Welfare Legislation and </dc:title>
  <dc:creator/>
  <cp:keywords/>
  <cp:lastModifiedBy/>
  <cp:revision>1</cp:revision>
  <dcterms:created xsi:type="dcterms:W3CDTF">2015-12-08T22:54:04Z</dcterms:created>
  <dcterms:modified xsi:type="dcterms:W3CDTF">2025-04-15T17:54:18Z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TC028952639991</vt:lpwstr>
  </property>
</Properties>
</file>